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8" r:id="rId2"/>
    <p:sldId id="259" r:id="rId3"/>
    <p:sldId id="260" r:id="rId4"/>
    <p:sldId id="262" r:id="rId5"/>
    <p:sldId id="263" r:id="rId6"/>
    <p:sldId id="266" r:id="rId7"/>
    <p:sldId id="265" r:id="rId8"/>
    <p:sldId id="267" r:id="rId9"/>
    <p:sldId id="270" r:id="rId10"/>
    <p:sldId id="269" r:id="rId11"/>
    <p:sldId id="271" r:id="rId12"/>
    <p:sldId id="272" r:id="rId13"/>
    <p:sldId id="268" r:id="rId14"/>
    <p:sldId id="273" r:id="rId15"/>
    <p:sldId id="278" r:id="rId16"/>
    <p:sldId id="279" r:id="rId17"/>
    <p:sldId id="276" r:id="rId18"/>
    <p:sldId id="275" r:id="rId19"/>
    <p:sldId id="277" r:id="rId20"/>
    <p:sldId id="280"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Lst>
  <p:sldSz cx="9144000" cy="6858000" type="screen4x3"/>
  <p:notesSz cx="7010400" cy="92964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showPr>
  <p:clrMru>
    <a:srgbClr val="4C2E49"/>
    <a:srgbClr val="A55B51"/>
    <a:srgbClr val="60697E"/>
    <a:srgbClr val="492B2F"/>
    <a:srgbClr val="C9AE91"/>
    <a:srgbClr val="C19547"/>
    <a:srgbClr val="4E6337"/>
    <a:srgbClr val="4D2D31"/>
    <a:srgbClr val="422E4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1" autoAdjust="0"/>
    <p:restoredTop sz="91294" autoAdjust="0"/>
  </p:normalViewPr>
  <p:slideViewPr>
    <p:cSldViewPr snapToGrid="0" showGuides="1">
      <p:cViewPr varScale="1">
        <p:scale>
          <a:sx n="82" d="100"/>
          <a:sy n="82" d="100"/>
        </p:scale>
        <p:origin x="-989"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7B27201-82BF-4A4F-AB2C-C4DC17B1595E}" type="datetimeFigureOut">
              <a:rPr lang="en-CA" smtClean="0"/>
              <a:t>2012-06-04</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6E4CBEB-BF3B-4FE7-BFD1-20C56B9FE73A}" type="slidenum">
              <a:rPr lang="en-CA" smtClean="0"/>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endParaRPr lang="en-CA"/>
          </a:p>
        </p:txBody>
      </p:sp>
      <p:sp>
        <p:nvSpPr>
          <p:cNvPr id="3072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CA"/>
          </a:p>
        </p:txBody>
      </p:sp>
      <p:sp>
        <p:nvSpPr>
          <p:cNvPr id="3072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3072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3072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endParaRPr lang="en-CA"/>
          </a:p>
        </p:txBody>
      </p:sp>
      <p:sp>
        <p:nvSpPr>
          <p:cNvPr id="3072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945BAA23-DC2C-4F23-A0FB-A82B1990DE48}" type="slidenum">
              <a:rPr lang="en-CA"/>
              <a:pPr/>
              <a:t>‹#›</a:t>
            </a:fld>
            <a:endParaRPr lang="en-CA"/>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Lightning patrols did not detect fire.</a:t>
            </a:r>
            <a:r>
              <a:rPr lang="en-CA" baseline="0" dirty="0" smtClean="0"/>
              <a:t> Fire was discovered using MODIS satellite infrared technology almost 2 weeks post lightning storm. Initially resources at the Mid Coast Fire Base in Hagensborg were insufficient to mount an effective response beyond beginning sprinkler set up at Hodson’s upper fish camp.</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CA" dirty="0" smtClean="0"/>
              <a:t>Interface</a:t>
            </a:r>
            <a:r>
              <a:rPr lang="en-CA" baseline="0" dirty="0" smtClean="0"/>
              <a:t> fires in the </a:t>
            </a:r>
            <a:r>
              <a:rPr lang="en-CA" baseline="0" dirty="0" err="1" smtClean="0"/>
              <a:t>Cariboo</a:t>
            </a:r>
            <a:r>
              <a:rPr lang="en-CA" baseline="0" dirty="0" smtClean="0"/>
              <a:t>, PG and NW Fire Centres and many dozens of other fires, limited resources available for the Dean River remote access fire. - Values at risk in Dean River consisted of two guide companies with established fishing cabins /camps, and the Dean River Conservatory itself.</a:t>
            </a:r>
          </a:p>
          <a:p>
            <a:pPr>
              <a:buFontTx/>
              <a:buChar char="-"/>
            </a:pPr>
            <a:r>
              <a:rPr lang="en-CA" baseline="0" dirty="0" smtClean="0"/>
              <a:t> The Dean River is world famous for having the #1 rated summer steelhead run on the planet.</a:t>
            </a:r>
          </a:p>
          <a:p>
            <a:pPr>
              <a:buFontTx/>
              <a:buChar char="-"/>
            </a:pPr>
            <a:r>
              <a:rPr lang="en-CA" baseline="0" dirty="0" smtClean="0"/>
              <a:t> The fishing guide companies cater to exclusive high-end clientele, resulting in economic considerations for local businesses &amp; government.</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Sprinkler system was established and working well at Hodson’s upper fish camp to protect cabins.</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Crew’s objectives were to establish control lines along the west flank, anchoring off river</a:t>
            </a:r>
            <a:r>
              <a:rPr lang="en-CA" baseline="0" dirty="0" smtClean="0"/>
              <a:t> and constructing a </a:t>
            </a:r>
            <a:r>
              <a:rPr lang="en-CA" baseline="0" dirty="0" err="1" smtClean="0"/>
              <a:t>heli</a:t>
            </a:r>
            <a:r>
              <a:rPr lang="en-CA" baseline="0" dirty="0" smtClean="0"/>
              <a:t>-pads for safety / access. Helicopter bucket machines worked upper west flank until crews could move their control line uphill. Plan is to stop westward movement of fire towards other fishing lodges downriver. We were also trying to push the fire uphill and out of the valley bottom.</a:t>
            </a:r>
          </a:p>
          <a:p>
            <a:endParaRPr lang="en-CA" baseline="0" dirty="0" smtClean="0"/>
          </a:p>
          <a:p>
            <a:r>
              <a:rPr lang="en-CA" baseline="0" dirty="0" smtClean="0"/>
              <a:t>Also, hopes are to keep the fire contained to the north side of the river. Limited resources dictate that we do not have enough manpower to extinguish fire perimeter along river. I’m hopeful the river will </a:t>
            </a:r>
            <a:r>
              <a:rPr lang="en-CA" baseline="0" dirty="0" err="1" smtClean="0"/>
              <a:t>will</a:t>
            </a:r>
            <a:r>
              <a:rPr lang="en-CA" baseline="0" dirty="0" smtClean="0"/>
              <a:t> be able to hold the fire, but have doubts given the winds forecasted.</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This fire behaviour advisory received the evening of Aug.17</a:t>
            </a:r>
            <a:r>
              <a:rPr lang="en-CA" baseline="30000" dirty="0" smtClean="0"/>
              <a:t>th</a:t>
            </a:r>
            <a:r>
              <a:rPr lang="en-CA" dirty="0" smtClean="0"/>
              <a:t> certainly caused concern in regards to whether we would be able to hold the fire to the north side</a:t>
            </a:r>
            <a:r>
              <a:rPr lang="en-CA" baseline="0" dirty="0" smtClean="0"/>
              <a:t> of the Dean River and save Hodson’s cabins at the upper fishing camp.</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At approximately 17:00 hours the fire, driven by high winds, jumped across the Dean River (south side) and grew in size exponentially.  Crews had been pulled out of harm’s way earlier in anticipation of forecasted wind event. The fire also grew much larger on the north side of the river. Due to smoke and  visibility issues we unable to determine</a:t>
            </a:r>
            <a:r>
              <a:rPr lang="en-CA" baseline="0" dirty="0" smtClean="0"/>
              <a:t> the fate of fishing cabins at Hodson’s upper camp until the following day.</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Red line indicates fire growth for August 18</a:t>
            </a:r>
            <a:r>
              <a:rPr lang="en-CA" baseline="30000" dirty="0" smtClean="0"/>
              <a:t>th</a:t>
            </a:r>
            <a:r>
              <a:rPr lang="en-CA" dirty="0" smtClean="0"/>
              <a:t>. Note spotting activity to the east. Although spared during the August 18 blow up, Hodson’s</a:t>
            </a:r>
            <a:r>
              <a:rPr lang="en-CA" baseline="0" dirty="0" smtClean="0"/>
              <a:t> cabins at upper camp were now completely surrounded by fire with ample unburnt fuel around them, making them very susceptible to both inflow and outflow wind events, which occur daily in this valley.</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Luckily,</a:t>
            </a:r>
            <a:r>
              <a:rPr lang="en-CA" baseline="0" dirty="0" smtClean="0"/>
              <a:t> the cabins at Hodson’s upper camp were spared during the blow-up of August 18</a:t>
            </a:r>
            <a:r>
              <a:rPr lang="en-CA" baseline="30000" dirty="0" smtClean="0"/>
              <a:t>th</a:t>
            </a:r>
            <a:r>
              <a:rPr lang="en-CA" baseline="0" dirty="0" smtClean="0"/>
              <a:t>, however fire spread had encircled the camp from above (north) and to the east and west. Fire had also spread to the south side of the river east and west of the cabins location. All fire spread was in a ‘dirty’ (ample unburned fuel within the burned area) burn pattern with edges that were unreachable due to terrain, or isolated due to spotting leaving a lot of unburned fuel in close proximity to the cabins. With so much unburned fuel and active fire in close proximity to the cabins they were still at very high risk of burning should another wind event occur that would cause more ‘blow-up’ conditions. A decision was made to conduct a controlled burn on the south side of the  river and at the base of the slopes on the north side of the river to remove all unburnt fuels around the cabins and allow for fire lines that were easy for crews to access and control. Enough green space was left around the cabins to preserve the integrity of the aesthetics of the site for future guests. </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45BAA23-DC2C-4F23-A0FB-A82B1990DE48}" type="slidenum">
              <a:rPr lang="en-CA" smtClean="0"/>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Ignition was by a select group</a:t>
            </a:r>
            <a:r>
              <a:rPr lang="en-CA" baseline="0" dirty="0" smtClean="0"/>
              <a:t> of firefighters using drip torches. They were supported by a intermediate helicopter. </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Char char="-"/>
            </a:pPr>
            <a:r>
              <a:rPr lang="en-CA" dirty="0" smtClean="0"/>
              <a:t> Contingency lines consisted of either changes in fuel type and</a:t>
            </a:r>
            <a:r>
              <a:rPr lang="en-CA" baseline="0" dirty="0" smtClean="0"/>
              <a:t> </a:t>
            </a:r>
            <a:r>
              <a:rPr lang="en-CA" dirty="0" smtClean="0"/>
              <a:t>/or creek draws. Potential course</a:t>
            </a:r>
            <a:r>
              <a:rPr lang="en-CA" baseline="0" dirty="0" smtClean="0"/>
              <a:t> </a:t>
            </a:r>
            <a:r>
              <a:rPr lang="en-CA" dirty="0" smtClean="0"/>
              <a:t>of action along contingency</a:t>
            </a:r>
            <a:r>
              <a:rPr lang="en-CA" baseline="0" dirty="0" smtClean="0"/>
              <a:t> lines were burning off.</a:t>
            </a:r>
          </a:p>
          <a:p>
            <a:pPr>
              <a:buFontTx/>
              <a:buChar char="-"/>
            </a:pPr>
            <a:r>
              <a:rPr lang="en-CA" baseline="0" dirty="0" smtClean="0"/>
              <a:t> General objectives were not to completely extinguish the fire with limited resources on-hand, but rather to force the fire uphill and prevent further movement down low in the valley during forecasted and diurnal outflow winds.</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plan for the northwest</a:t>
            </a:r>
            <a:r>
              <a:rPr lang="en-CA" baseline="0" dirty="0" smtClean="0"/>
              <a:t> flank was to use crews and water delivery to extinguish the fire low in the valley bottom, and progressively work uphill to a point where the fire could be left to it own devices, but avoiding any erratic fire behaviour in the valley bottom and not generate enough energy to experience any major uphill runs. The crews progressively installed </a:t>
            </a:r>
            <a:r>
              <a:rPr lang="en-CA" baseline="0" dirty="0" err="1" smtClean="0"/>
              <a:t>heli</a:t>
            </a:r>
            <a:r>
              <a:rPr lang="en-CA" baseline="0" dirty="0" smtClean="0"/>
              <a:t>-pads the further uphill they went in order to accommodate easier access into the fire and establish safe egress points. Steep terrain and many hundreds of danger trees challenged progress and safety. Crew situational awareness was of paramount importance. The plan was stop significant movement to the west and towards fishing cabins down valley.</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20</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Helicopters</a:t>
            </a:r>
            <a:r>
              <a:rPr lang="en-CA" baseline="0" dirty="0" smtClean="0"/>
              <a:t> with buckets were used to control fire spread on west flank/south side of river. Crews were extended and maxed out while engaged at the cabins and west flank on the north side of river. Note fuel type change from timber to buck-brush which also aided in retarding fire spread. The plan was to force the fire uphill away from river to limit any fire spread down river towards fishing cabins and prevent any explosive uphill runs.</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21</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 trigger</a:t>
            </a:r>
            <a:r>
              <a:rPr lang="en-CA" baseline="0" dirty="0" smtClean="0"/>
              <a:t> point was established down valley at </a:t>
            </a:r>
            <a:r>
              <a:rPr lang="en-CA" baseline="0" dirty="0" err="1" smtClean="0"/>
              <a:t>Kalone</a:t>
            </a:r>
            <a:r>
              <a:rPr lang="en-CA" baseline="0" dirty="0" smtClean="0"/>
              <a:t> Creek. Should the fire have reached this point it would have prompted another evacuation order for the </a:t>
            </a:r>
            <a:r>
              <a:rPr lang="en-CA" baseline="0" dirty="0" err="1" smtClean="0"/>
              <a:t>Blewett’s</a:t>
            </a:r>
            <a:r>
              <a:rPr lang="en-CA" baseline="0" dirty="0" smtClean="0"/>
              <a:t> and Hodson’s primary fishing lodges down river.</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22</a:t>
            </a:fld>
            <a:endParaRPr lang="en-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a:t>
            </a:r>
            <a:r>
              <a:rPr lang="en-CA" baseline="0" dirty="0" smtClean="0"/>
              <a:t> lookout location was established early in fire control operations and maintained throughout suppression efforts. Utilizing a lookout position on fires that have potential for explosive fire behaviour is mandatory. Grounds crews rely upon the lookout to notify crews of any observed fire behaviour that could threaten their position. When notified of potentially threatening fire behaviour ground crews will move into pre-identified safety zones. Lookouts also take hourly weather readings and act as a communication link for resources on the ground and in the air</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23</a:t>
            </a:fld>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Poor on site communications required the set up of mobile repeater to link crews and aircraft with existing</a:t>
            </a:r>
            <a:r>
              <a:rPr lang="en-CA" baseline="0" dirty="0" smtClean="0"/>
              <a:t> radio repeater infrastructure.</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24</a:t>
            </a:fld>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cabin was old and derelict. Crews did not have time to commence structural protection measures prior to fire blow up and discovery of cabin location.</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25</a:t>
            </a:fld>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err="1" smtClean="0"/>
              <a:t>Helifor</a:t>
            </a:r>
            <a:r>
              <a:rPr lang="en-CA" dirty="0" smtClean="0"/>
              <a:t> barge was re-located to </a:t>
            </a:r>
            <a:r>
              <a:rPr lang="en-CA" dirty="0" err="1" smtClean="0"/>
              <a:t>Kimsquit</a:t>
            </a:r>
            <a:r>
              <a:rPr lang="en-CA" dirty="0" smtClean="0"/>
              <a:t> area to house crews, fuel, and helicopters.</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26</a:t>
            </a:fld>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Morning inversions most every day caused poor visibility and raised concerns regarding helicopter flights and crew transport </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27</a:t>
            </a:fld>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There were instances of uncontrolled aircraft flying into restricted airspace outlined in </a:t>
            </a:r>
            <a:r>
              <a:rPr lang="en-CA" dirty="0" err="1" smtClean="0"/>
              <a:t>notam</a:t>
            </a:r>
            <a:r>
              <a:rPr lang="en-CA" dirty="0" smtClean="0"/>
              <a:t>. </a:t>
            </a:r>
            <a:r>
              <a:rPr lang="en-CA" dirty="0" err="1" smtClean="0"/>
              <a:t>Notams</a:t>
            </a:r>
            <a:r>
              <a:rPr lang="en-CA" dirty="0" smtClean="0"/>
              <a:t> are applied to all major fires in order to restrict air traffic over fires for the safety of aircraft directly engaged in fire suppression activity.</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28</a:t>
            </a:fld>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Helicopter with grapple was used to remove large woody debris. Crews then did final touch up work by hand. Important to note that the helipads will eventually regenerate and actually enhance biodiversity as young trees and brush grow into a mature forest.</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30</a:t>
            </a:fld>
            <a:endParaRPr lang="en-CA"/>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AWIS scans (High altitude infra-red</a:t>
            </a:r>
            <a:r>
              <a:rPr lang="en-CA" baseline="0" dirty="0" smtClean="0"/>
              <a:t> thermal scans) </a:t>
            </a:r>
            <a:r>
              <a:rPr lang="en-CA" dirty="0" smtClean="0"/>
              <a:t>help to focus resources in</a:t>
            </a:r>
            <a:r>
              <a:rPr lang="en-CA" baseline="0" dirty="0" smtClean="0"/>
              <a:t> areas where heat is detected saving valuable time, effort and </a:t>
            </a:r>
            <a:r>
              <a:rPr lang="en-CA" baseline="0" dirty="0" err="1" smtClean="0"/>
              <a:t>expeditures</a:t>
            </a:r>
            <a:r>
              <a:rPr lang="en-CA" baseline="0" dirty="0" smtClean="0"/>
              <a:t>. </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31</a:t>
            </a:fld>
            <a:endParaRPr lang="en-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Maps</a:t>
            </a:r>
            <a:r>
              <a:rPr lang="en-CA" baseline="0" dirty="0" smtClean="0"/>
              <a:t> are an essential tool for on the ground fire fighters and management as well</a:t>
            </a:r>
            <a:endParaRPr lang="en-CA" dirty="0"/>
          </a:p>
        </p:txBody>
      </p:sp>
      <p:sp>
        <p:nvSpPr>
          <p:cNvPr id="4" name="Slide Number Placeholder 3"/>
          <p:cNvSpPr>
            <a:spLocks noGrp="1"/>
          </p:cNvSpPr>
          <p:nvPr>
            <p:ph type="sldNum" sz="quarter" idx="10"/>
          </p:nvPr>
        </p:nvSpPr>
        <p:spPr/>
        <p:txBody>
          <a:bodyPr/>
          <a:lstStyle/>
          <a:p>
            <a:fld id="{945BAA23-DC2C-4F23-A0FB-A82B1990DE48}" type="slidenum">
              <a:rPr lang="en-CA" smtClean="0"/>
              <a:pPr/>
              <a:t>32</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5" name="Picture 24" descr="Digging fireline Pete Laing 7-5x10.jpg"/>
          <p:cNvPicPr>
            <a:picLocks noChangeAspect="1"/>
          </p:cNvPicPr>
          <p:nvPr userDrawn="1"/>
        </p:nvPicPr>
        <p:blipFill>
          <a:blip r:embed="rId2" cstate="print">
            <a:lum/>
          </a:blip>
          <a:stretch>
            <a:fillRect/>
          </a:stretch>
        </p:blipFill>
        <p:spPr>
          <a:xfrm>
            <a:off x="0" y="0"/>
            <a:ext cx="9147179" cy="6858000"/>
          </a:xfrm>
          <a:prstGeom prst="rect">
            <a:avLst/>
          </a:prstGeom>
        </p:spPr>
      </p:pic>
      <p:sp>
        <p:nvSpPr>
          <p:cNvPr id="25604" name="Rectangle 4"/>
          <p:cNvSpPr>
            <a:spLocks noGrp="1" noChangeArrowheads="1"/>
          </p:cNvSpPr>
          <p:nvPr>
            <p:ph type="subTitle" idx="1"/>
          </p:nvPr>
        </p:nvSpPr>
        <p:spPr>
          <a:xfrm>
            <a:off x="1373189" y="2667000"/>
            <a:ext cx="6400800" cy="1752600"/>
          </a:xfrm>
        </p:spPr>
        <p:txBody>
          <a:bodyPr/>
          <a:lstStyle>
            <a:lvl1pPr marL="0" indent="0" algn="ctr">
              <a:buFontTx/>
              <a:buNone/>
              <a:defRPr>
                <a:solidFill>
                  <a:srgbClr val="492B2F"/>
                </a:solidFill>
              </a:defRPr>
            </a:lvl1pPr>
          </a:lstStyle>
          <a:p>
            <a:r>
              <a:rPr lang="en-CA" dirty="0"/>
              <a:t>Click to edit Master subtitle style</a:t>
            </a:r>
          </a:p>
        </p:txBody>
      </p:sp>
      <p:sp>
        <p:nvSpPr>
          <p:cNvPr id="25606" name="Rectangle 6"/>
          <p:cNvSpPr>
            <a:spLocks noGrp="1" noChangeArrowheads="1"/>
          </p:cNvSpPr>
          <p:nvPr>
            <p:ph type="ftr" sz="quarter" idx="3"/>
          </p:nvPr>
        </p:nvSpPr>
        <p:spPr bwMode="auto">
          <a:xfrm>
            <a:off x="5926014" y="5943600"/>
            <a:ext cx="2989385" cy="741363"/>
          </a:xfrm>
          <a:prstGeom prst="rect">
            <a:avLst/>
          </a:prstGeom>
          <a:solidFill>
            <a:srgbClr val="C9AE91">
              <a:alpha val="28000"/>
            </a:srgbClr>
          </a:solidFill>
          <a:ln>
            <a:miter lim="800000"/>
            <a:headEnd/>
            <a:tailEnd/>
          </a:ln>
        </p:spPr>
        <p:txBody>
          <a:bodyPr vert="horz" wrap="square" lIns="91440" tIns="45720" rIns="91440" bIns="45720" numCol="1" anchor="t" anchorCtr="0" compatLnSpc="1">
            <a:prstTxWarp prst="textNoShape">
              <a:avLst/>
            </a:prstTxWarp>
          </a:bodyPr>
          <a:lstStyle>
            <a:lvl1pPr algn="r">
              <a:defRPr sz="1600" b="1">
                <a:solidFill>
                  <a:srgbClr val="492B2F"/>
                </a:solidFill>
              </a:defRPr>
            </a:lvl1pPr>
          </a:lstStyle>
          <a:p>
            <a:r>
              <a:rPr lang="en-CA" smtClean="0"/>
              <a:t>Wildfire Management Branch Coastal Fire Centre</a:t>
            </a:r>
            <a:endParaRPr lang="en-CA" dirty="0"/>
          </a:p>
        </p:txBody>
      </p:sp>
      <p:sp>
        <p:nvSpPr>
          <p:cNvPr id="25607" name="Rectangle 7"/>
          <p:cNvSpPr>
            <a:spLocks noGrp="1" noChangeArrowheads="1"/>
          </p:cNvSpPr>
          <p:nvPr>
            <p:ph type="sldNum" sz="quarter" idx="4"/>
          </p:nvPr>
        </p:nvSpPr>
        <p:spPr>
          <a:xfrm>
            <a:off x="304800" y="6172200"/>
            <a:ext cx="2133600" cy="476250"/>
          </a:xfrm>
        </p:spPr>
        <p:txBody>
          <a:bodyPr/>
          <a:lstStyle>
            <a:lvl1pPr>
              <a:defRPr/>
            </a:lvl1pPr>
          </a:lstStyle>
          <a:p>
            <a:fld id="{93ED1067-C0E6-400A-AC8A-DF508CE9D0F3}" type="slidenum">
              <a:rPr lang="en-CA"/>
              <a:pPr/>
              <a:t>‹#›</a:t>
            </a:fld>
            <a:endParaRPr lang="en-CA"/>
          </a:p>
        </p:txBody>
      </p:sp>
      <p:sp>
        <p:nvSpPr>
          <p:cNvPr id="25603" name="Rectangle 3"/>
          <p:cNvSpPr>
            <a:spLocks noGrp="1" noChangeArrowheads="1"/>
          </p:cNvSpPr>
          <p:nvPr>
            <p:ph type="ctrTitle"/>
          </p:nvPr>
        </p:nvSpPr>
        <p:spPr>
          <a:xfrm>
            <a:off x="0" y="228600"/>
            <a:ext cx="9144000" cy="1371600"/>
          </a:xfrm>
          <a:solidFill>
            <a:srgbClr val="C9AE91">
              <a:alpha val="60000"/>
            </a:srgbClr>
          </a:solidFill>
        </p:spPr>
        <p:txBody>
          <a:bodyPr lIns="457200" rIns="457200"/>
          <a:lstStyle>
            <a:lvl1pPr>
              <a:defRPr>
                <a:solidFill>
                  <a:srgbClr val="60697E"/>
                </a:solidFill>
              </a:defRPr>
            </a:lvl1pPr>
          </a:lstStyle>
          <a:p>
            <a:r>
              <a:rPr lang="en-CA" dirty="0"/>
              <a:t>Click to edit Master title style</a:t>
            </a:r>
          </a:p>
        </p:txBody>
      </p:sp>
      <p:pic>
        <p:nvPicPr>
          <p:cNvPr id="25626" name="Picture 26" descr="logo colour"/>
          <p:cNvPicPr>
            <a:picLocks noChangeAspect="1" noChangeArrowheads="1"/>
          </p:cNvPicPr>
          <p:nvPr userDrawn="1"/>
        </p:nvPicPr>
        <p:blipFill>
          <a:blip r:embed="rId3" cstate="print"/>
          <a:srcRect/>
          <a:stretch>
            <a:fillRect/>
          </a:stretch>
        </p:blipFill>
        <p:spPr bwMode="auto">
          <a:xfrm>
            <a:off x="6002232" y="6207368"/>
            <a:ext cx="361335" cy="457200"/>
          </a:xfrm>
          <a:prstGeom prst="rect">
            <a:avLst/>
          </a:prstGeom>
          <a:noFill/>
        </p:spPr>
      </p:pic>
      <p:sp>
        <p:nvSpPr>
          <p:cNvPr id="26" name="TextBox 25"/>
          <p:cNvSpPr txBox="1"/>
          <p:nvPr userDrawn="1"/>
        </p:nvSpPr>
        <p:spPr>
          <a:xfrm>
            <a:off x="152400" y="6642556"/>
            <a:ext cx="2362200" cy="215444"/>
          </a:xfrm>
          <a:prstGeom prst="rect">
            <a:avLst/>
          </a:prstGeom>
          <a:noFill/>
        </p:spPr>
        <p:txBody>
          <a:bodyPr wrap="square" rtlCol="0">
            <a:spAutoFit/>
          </a:bodyPr>
          <a:lstStyle/>
          <a:p>
            <a:r>
              <a:rPr lang="en-CA" sz="800" i="1" dirty="0" smtClean="0"/>
              <a:t>Photo – Pete Laing</a:t>
            </a:r>
            <a:endParaRPr lang="en-CA" sz="800" i="1" dirty="0"/>
          </a:p>
        </p:txBody>
      </p:sp>
    </p:spTree>
  </p:cSld>
  <p:clrMapOvr>
    <a:masterClrMapping/>
  </p:clrMapOvr>
  <p:transition advClick="0" advTm="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a:p>
        </p:txBody>
      </p:sp>
      <p:sp>
        <p:nvSpPr>
          <p:cNvPr id="5" name="Slide Number Placeholder 4"/>
          <p:cNvSpPr>
            <a:spLocks noGrp="1"/>
          </p:cNvSpPr>
          <p:nvPr>
            <p:ph type="sldNum" sz="quarter" idx="11"/>
          </p:nvPr>
        </p:nvSpPr>
        <p:spPr/>
        <p:txBody>
          <a:bodyPr/>
          <a:lstStyle>
            <a:lvl1pPr>
              <a:defRPr/>
            </a:lvl1pPr>
          </a:lstStyle>
          <a:p>
            <a:fld id="{0024C340-926E-415D-B522-1B6F9376A28F}" type="slidenum">
              <a:rPr lang="en-CA"/>
              <a:pPr/>
              <a:t>‹#›</a:t>
            </a:fld>
            <a:endParaRPr lang="en-CA"/>
          </a:p>
        </p:txBody>
      </p:sp>
      <p:sp>
        <p:nvSpPr>
          <p:cNvPr id="6" name="TextBox 5"/>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a:p>
        </p:txBody>
      </p:sp>
      <p:sp>
        <p:nvSpPr>
          <p:cNvPr id="5" name="Slide Number Placeholder 4"/>
          <p:cNvSpPr>
            <a:spLocks noGrp="1"/>
          </p:cNvSpPr>
          <p:nvPr>
            <p:ph type="sldNum" sz="quarter" idx="11"/>
          </p:nvPr>
        </p:nvSpPr>
        <p:spPr/>
        <p:txBody>
          <a:bodyPr/>
          <a:lstStyle>
            <a:lvl1pPr>
              <a:defRPr/>
            </a:lvl1pPr>
          </a:lstStyle>
          <a:p>
            <a:fld id="{97F51D3C-84FA-4570-877D-8D99F6F54B98}" type="slidenum">
              <a:rPr lang="en-CA"/>
              <a:pPr/>
              <a:t>‹#›</a:t>
            </a:fld>
            <a:endParaRPr lang="en-CA"/>
          </a:p>
        </p:txBody>
      </p:sp>
      <p:sp>
        <p:nvSpPr>
          <p:cNvPr id="6" name="TextBox 5"/>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905000"/>
            <a:ext cx="4038600" cy="4221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lvl1pPr>
              <a:defRPr/>
            </a:lvl1pPr>
          </a:lstStyle>
          <a:p>
            <a:endParaRPr lang="en-CA"/>
          </a:p>
        </p:txBody>
      </p:sp>
      <p:sp>
        <p:nvSpPr>
          <p:cNvPr id="6" name="Slide Number Placeholder 5"/>
          <p:cNvSpPr>
            <a:spLocks noGrp="1"/>
          </p:cNvSpPr>
          <p:nvPr>
            <p:ph type="sldNum" sz="quarter" idx="11"/>
          </p:nvPr>
        </p:nvSpPr>
        <p:spPr/>
        <p:txBody>
          <a:bodyPr/>
          <a:lstStyle>
            <a:lvl1pPr>
              <a:defRPr/>
            </a:lvl1pPr>
          </a:lstStyle>
          <a:p>
            <a:fld id="{F9414554-F807-40F6-8A32-A6FB49944C1F}" type="slidenum">
              <a:rPr lang="en-CA"/>
              <a:pPr/>
              <a:t>‹#›</a:t>
            </a:fld>
            <a:endParaRPr lang="en-CA"/>
          </a:p>
        </p:txBody>
      </p:sp>
      <p:sp>
        <p:nvSpPr>
          <p:cNvPr id="7" name="TextBox 6"/>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lvl1pPr>
              <a:defRPr/>
            </a:lvl1pPr>
          </a:lstStyle>
          <a:p>
            <a:endParaRPr lang="en-CA"/>
          </a:p>
        </p:txBody>
      </p:sp>
      <p:sp>
        <p:nvSpPr>
          <p:cNvPr id="8" name="Slide Number Placeholder 7"/>
          <p:cNvSpPr>
            <a:spLocks noGrp="1"/>
          </p:cNvSpPr>
          <p:nvPr>
            <p:ph type="sldNum" sz="quarter" idx="11"/>
          </p:nvPr>
        </p:nvSpPr>
        <p:spPr/>
        <p:txBody>
          <a:bodyPr/>
          <a:lstStyle>
            <a:lvl1pPr>
              <a:defRPr/>
            </a:lvl1pPr>
          </a:lstStyle>
          <a:p>
            <a:fld id="{0A9FB51E-B501-4FF6-8740-7022048A351E}" type="slidenum">
              <a:rPr lang="en-CA"/>
              <a:pPr/>
              <a:t>‹#›</a:t>
            </a:fld>
            <a:endParaRPr lang="en-CA"/>
          </a:p>
        </p:txBody>
      </p:sp>
      <p:sp>
        <p:nvSpPr>
          <p:cNvPr id="9" name="TextBox 8"/>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lvl1pPr>
              <a:defRPr/>
            </a:lvl1pPr>
          </a:lstStyle>
          <a:p>
            <a:endParaRPr lang="en-CA"/>
          </a:p>
        </p:txBody>
      </p:sp>
      <p:sp>
        <p:nvSpPr>
          <p:cNvPr id="4" name="Slide Number Placeholder 3"/>
          <p:cNvSpPr>
            <a:spLocks noGrp="1"/>
          </p:cNvSpPr>
          <p:nvPr>
            <p:ph type="sldNum" sz="quarter" idx="11"/>
          </p:nvPr>
        </p:nvSpPr>
        <p:spPr/>
        <p:txBody>
          <a:bodyPr/>
          <a:lstStyle>
            <a:lvl1pPr>
              <a:defRPr/>
            </a:lvl1pPr>
          </a:lstStyle>
          <a:p>
            <a:fld id="{245829A6-29FE-4D38-8FFF-EC0EA8CBCCCF}" type="slidenum">
              <a:rPr lang="en-CA"/>
              <a:pPr/>
              <a:t>‹#›</a:t>
            </a:fld>
            <a:endParaRPr lang="en-CA"/>
          </a:p>
        </p:txBody>
      </p:sp>
      <p:sp>
        <p:nvSpPr>
          <p:cNvPr id="5" name="TextBox 4"/>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p>
        </p:txBody>
      </p:sp>
      <p:sp>
        <p:nvSpPr>
          <p:cNvPr id="3" name="Slide Number Placeholder 2"/>
          <p:cNvSpPr>
            <a:spLocks noGrp="1"/>
          </p:cNvSpPr>
          <p:nvPr>
            <p:ph type="sldNum" sz="quarter" idx="11"/>
          </p:nvPr>
        </p:nvSpPr>
        <p:spPr/>
        <p:txBody>
          <a:bodyPr/>
          <a:lstStyle>
            <a:lvl1pPr>
              <a:defRPr/>
            </a:lvl1pPr>
          </a:lstStyle>
          <a:p>
            <a:fld id="{08DAF0F3-7046-485C-A26E-66B72D952046}" type="slidenum">
              <a:rPr lang="en-CA"/>
              <a:pPr/>
              <a:t>‹#›</a:t>
            </a:fld>
            <a:endParaRPr lang="en-CA"/>
          </a:p>
        </p:txBody>
      </p:sp>
      <p:sp>
        <p:nvSpPr>
          <p:cNvPr id="4" name="TextBox 3"/>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Slide Number Placeholder 5"/>
          <p:cNvSpPr>
            <a:spLocks noGrp="1"/>
          </p:cNvSpPr>
          <p:nvPr>
            <p:ph type="sldNum" sz="quarter" idx="11"/>
          </p:nvPr>
        </p:nvSpPr>
        <p:spPr/>
        <p:txBody>
          <a:bodyPr/>
          <a:lstStyle>
            <a:lvl1pPr>
              <a:defRPr/>
            </a:lvl1pPr>
          </a:lstStyle>
          <a:p>
            <a:fld id="{BF244A76-F79F-4657-A352-6539A6CC0A51}" type="slidenum">
              <a:rPr lang="en-CA"/>
              <a:pPr/>
              <a:t>‹#›</a:t>
            </a:fld>
            <a:endParaRPr lang="en-CA"/>
          </a:p>
        </p:txBody>
      </p:sp>
      <p:sp>
        <p:nvSpPr>
          <p:cNvPr id="7" name="TextBox 6"/>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Slide Number Placeholder 5"/>
          <p:cNvSpPr>
            <a:spLocks noGrp="1"/>
          </p:cNvSpPr>
          <p:nvPr>
            <p:ph type="sldNum" sz="quarter" idx="11"/>
          </p:nvPr>
        </p:nvSpPr>
        <p:spPr/>
        <p:txBody>
          <a:bodyPr/>
          <a:lstStyle>
            <a:lvl1pPr>
              <a:defRPr/>
            </a:lvl1pPr>
          </a:lstStyle>
          <a:p>
            <a:fld id="{C6598232-E694-4360-89E5-199D80E35211}" type="slidenum">
              <a:rPr lang="en-CA"/>
              <a:pPr/>
              <a:t>‹#›</a:t>
            </a:fld>
            <a:endParaRPr lang="en-CA"/>
          </a:p>
        </p:txBody>
      </p:sp>
      <p:sp>
        <p:nvSpPr>
          <p:cNvPr id="7" name="TextBox 6"/>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a:p>
        </p:txBody>
      </p:sp>
      <p:sp>
        <p:nvSpPr>
          <p:cNvPr id="5" name="Slide Number Placeholder 4"/>
          <p:cNvSpPr>
            <a:spLocks noGrp="1"/>
          </p:cNvSpPr>
          <p:nvPr>
            <p:ph type="sldNum" sz="quarter" idx="11"/>
          </p:nvPr>
        </p:nvSpPr>
        <p:spPr/>
        <p:txBody>
          <a:bodyPr/>
          <a:lstStyle>
            <a:lvl1pPr>
              <a:defRPr/>
            </a:lvl1pPr>
          </a:lstStyle>
          <a:p>
            <a:fld id="{AAB687FD-A5A0-4F00-AEFC-5B1CA25F5C84}" type="slidenum">
              <a:rPr lang="en-CA"/>
              <a:pPr/>
              <a:t>‹#›</a:t>
            </a:fld>
            <a:endParaRPr lang="en-CA"/>
          </a:p>
        </p:txBody>
      </p:sp>
      <p:sp>
        <p:nvSpPr>
          <p:cNvPr id="6" name="TextBox 5"/>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lvl1pPr>
              <a:defRPr/>
            </a:lvl1pPr>
          </a:lstStyle>
          <a:p>
            <a:endParaRPr lang="en-CA"/>
          </a:p>
        </p:txBody>
      </p:sp>
      <p:sp>
        <p:nvSpPr>
          <p:cNvPr id="5" name="Slide Number Placeholder 4"/>
          <p:cNvSpPr>
            <a:spLocks noGrp="1"/>
          </p:cNvSpPr>
          <p:nvPr>
            <p:ph type="sldNum" sz="quarter" idx="11"/>
          </p:nvPr>
        </p:nvSpPr>
        <p:spPr/>
        <p:txBody>
          <a:bodyPr/>
          <a:lstStyle>
            <a:lvl1pPr>
              <a:defRPr/>
            </a:lvl1pPr>
          </a:lstStyle>
          <a:p>
            <a:fld id="{CB560169-93E0-4985-91B0-FCE610FD6F8F}" type="slidenum">
              <a:rPr lang="en-CA"/>
              <a:pPr/>
              <a:t>‹#›</a:t>
            </a:fld>
            <a:endParaRPr lang="en-CA"/>
          </a:p>
        </p:txBody>
      </p:sp>
      <p:sp>
        <p:nvSpPr>
          <p:cNvPr id="6" name="TextBox 5"/>
          <p:cNvSpPr txBox="1"/>
          <p:nvPr userDrawn="1"/>
        </p:nvSpPr>
        <p:spPr>
          <a:xfrm>
            <a:off x="6781800" y="1604563"/>
            <a:ext cx="2362200" cy="215444"/>
          </a:xfrm>
          <a:prstGeom prst="rect">
            <a:avLst/>
          </a:prstGeom>
          <a:noFill/>
        </p:spPr>
        <p:txBody>
          <a:bodyPr wrap="square" rtlCol="0">
            <a:spAutoFit/>
          </a:bodyPr>
          <a:lstStyle/>
          <a:p>
            <a:pPr algn="r"/>
            <a:r>
              <a:rPr lang="en-CA" sz="800" i="1" dirty="0" smtClean="0"/>
              <a:t>Photo – Pete Laing</a:t>
            </a:r>
            <a:endParaRPr lang="en-CA" sz="800" i="1" dirty="0"/>
          </a:p>
        </p:txBody>
      </p:sp>
    </p:spTree>
  </p:cSld>
  <p:clrMapOvr>
    <a:masterClrMapping/>
  </p:clrMapOvr>
  <p:transition advClick="0" advTm="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60697E"/>
        </a:solidFill>
        <a:effectLst/>
      </p:bgPr>
    </p:bg>
    <p:spTree>
      <p:nvGrpSpPr>
        <p:cNvPr id="1" name=""/>
        <p:cNvGrpSpPr/>
        <p:nvPr/>
      </p:nvGrpSpPr>
      <p:grpSpPr>
        <a:xfrm>
          <a:off x="0" y="0"/>
          <a:ext cx="0" cy="0"/>
          <a:chOff x="0" y="0"/>
          <a:chExt cx="0" cy="0"/>
        </a:xfrm>
      </p:grpSpPr>
      <p:pic>
        <p:nvPicPr>
          <p:cNvPr id="8" name="Picture 7" descr="Digging fireline Pete Laing 2x10.jpg"/>
          <p:cNvPicPr>
            <a:picLocks noChangeAspect="1"/>
          </p:cNvPicPr>
          <p:nvPr userDrawn="1"/>
        </p:nvPicPr>
        <p:blipFill>
          <a:blip r:embed="rId13" cstate="print"/>
          <a:stretch>
            <a:fillRect/>
          </a:stretch>
        </p:blipFill>
        <p:spPr>
          <a:xfrm>
            <a:off x="0" y="0"/>
            <a:ext cx="9155216" cy="1828800"/>
          </a:xfrm>
          <a:prstGeom prst="rect">
            <a:avLst/>
          </a:prstGeom>
        </p:spPr>
      </p:pic>
      <p:sp>
        <p:nvSpPr>
          <p:cNvPr id="1026" name="Rectangle 2"/>
          <p:cNvSpPr>
            <a:spLocks noGrp="1" noChangeArrowheads="1"/>
          </p:cNvSpPr>
          <p:nvPr>
            <p:ph type="title"/>
          </p:nvPr>
        </p:nvSpPr>
        <p:spPr bwMode="auto">
          <a:xfrm>
            <a:off x="457200" y="274638"/>
            <a:ext cx="4703885" cy="1143000"/>
          </a:xfrm>
          <a:prstGeom prst="rect">
            <a:avLst/>
          </a:prstGeom>
          <a:solidFill>
            <a:srgbClr val="C9AE91">
              <a:alpha val="50000"/>
            </a:srgbClr>
          </a:soli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dirty="0" smtClean="0"/>
              <a:t>Click to edit Master title style</a:t>
            </a:r>
          </a:p>
        </p:txBody>
      </p:sp>
      <p:sp>
        <p:nvSpPr>
          <p:cNvPr id="1027" name="Rectangle 3"/>
          <p:cNvSpPr>
            <a:spLocks noGrp="1" noChangeArrowheads="1"/>
          </p:cNvSpPr>
          <p:nvPr>
            <p:ph type="body" idx="1"/>
          </p:nvPr>
        </p:nvSpPr>
        <p:spPr bwMode="auto">
          <a:xfrm>
            <a:off x="457200" y="1905000"/>
            <a:ext cx="8229600" cy="42211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3FABBB6C-123C-4E0B-B1FF-CBE7F1BB16FA}" type="slidenum">
              <a:rPr lang="en-CA"/>
              <a:pPr/>
              <a:t>‹#›</a:t>
            </a:fld>
            <a:endParaRPr lang="en-CA"/>
          </a:p>
        </p:txBody>
      </p:sp>
      <p:pic>
        <p:nvPicPr>
          <p:cNvPr id="1041" name="Picture 17" descr="logo colour"/>
          <p:cNvPicPr>
            <a:picLocks noChangeAspect="1" noChangeArrowheads="1"/>
          </p:cNvPicPr>
          <p:nvPr userDrawn="1"/>
        </p:nvPicPr>
        <p:blipFill>
          <a:blip r:embed="rId14" cstate="print"/>
          <a:srcRect/>
          <a:stretch>
            <a:fillRect/>
          </a:stretch>
        </p:blipFill>
        <p:spPr bwMode="auto">
          <a:xfrm>
            <a:off x="8382000" y="140676"/>
            <a:ext cx="587375" cy="742950"/>
          </a:xfrm>
          <a:prstGeom prst="rect">
            <a:avLst/>
          </a:prstGeom>
          <a:noFill/>
        </p:spPr>
      </p:pic>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5000"/>
  <p:txStyles>
    <p:titleStyle>
      <a:lvl1pPr algn="l" rtl="0" fontAlgn="base">
        <a:spcBef>
          <a:spcPct val="0"/>
        </a:spcBef>
        <a:spcAft>
          <a:spcPct val="0"/>
        </a:spcAft>
        <a:defRPr sz="4400">
          <a:solidFill>
            <a:srgbClr val="492B2F"/>
          </a:solidFill>
          <a:latin typeface="+mj-lt"/>
          <a:ea typeface="+mj-ea"/>
          <a:cs typeface="+mj-cs"/>
        </a:defRPr>
      </a:lvl1pPr>
      <a:lvl2pPr algn="r" rtl="0" fontAlgn="base">
        <a:spcBef>
          <a:spcPct val="0"/>
        </a:spcBef>
        <a:spcAft>
          <a:spcPct val="0"/>
        </a:spcAft>
        <a:defRPr sz="4400">
          <a:solidFill>
            <a:schemeClr val="accent1"/>
          </a:solidFill>
          <a:latin typeface="Tahoma" pitchFamily="34" charset="0"/>
          <a:cs typeface="Arial" charset="0"/>
        </a:defRPr>
      </a:lvl2pPr>
      <a:lvl3pPr algn="r" rtl="0" fontAlgn="base">
        <a:spcBef>
          <a:spcPct val="0"/>
        </a:spcBef>
        <a:spcAft>
          <a:spcPct val="0"/>
        </a:spcAft>
        <a:defRPr sz="4400">
          <a:solidFill>
            <a:schemeClr val="accent1"/>
          </a:solidFill>
          <a:latin typeface="Tahoma" pitchFamily="34" charset="0"/>
          <a:cs typeface="Arial" charset="0"/>
        </a:defRPr>
      </a:lvl3pPr>
      <a:lvl4pPr algn="r" rtl="0" fontAlgn="base">
        <a:spcBef>
          <a:spcPct val="0"/>
        </a:spcBef>
        <a:spcAft>
          <a:spcPct val="0"/>
        </a:spcAft>
        <a:defRPr sz="4400">
          <a:solidFill>
            <a:schemeClr val="accent1"/>
          </a:solidFill>
          <a:latin typeface="Tahoma" pitchFamily="34" charset="0"/>
          <a:cs typeface="Arial" charset="0"/>
        </a:defRPr>
      </a:lvl4pPr>
      <a:lvl5pPr algn="r" rtl="0" fontAlgn="base">
        <a:spcBef>
          <a:spcPct val="0"/>
        </a:spcBef>
        <a:spcAft>
          <a:spcPct val="0"/>
        </a:spcAft>
        <a:defRPr sz="4400">
          <a:solidFill>
            <a:schemeClr val="accent1"/>
          </a:solidFill>
          <a:latin typeface="Tahoma" pitchFamily="34" charset="0"/>
          <a:cs typeface="Arial" charset="0"/>
        </a:defRPr>
      </a:lvl5pPr>
      <a:lvl6pPr marL="457200" algn="r" rtl="0" fontAlgn="base">
        <a:spcBef>
          <a:spcPct val="0"/>
        </a:spcBef>
        <a:spcAft>
          <a:spcPct val="0"/>
        </a:spcAft>
        <a:defRPr sz="4400">
          <a:solidFill>
            <a:schemeClr val="accent1"/>
          </a:solidFill>
          <a:latin typeface="Tahoma" pitchFamily="34" charset="0"/>
          <a:cs typeface="Arial" charset="0"/>
        </a:defRPr>
      </a:lvl6pPr>
      <a:lvl7pPr marL="914400" algn="r" rtl="0" fontAlgn="base">
        <a:spcBef>
          <a:spcPct val="0"/>
        </a:spcBef>
        <a:spcAft>
          <a:spcPct val="0"/>
        </a:spcAft>
        <a:defRPr sz="4400">
          <a:solidFill>
            <a:schemeClr val="accent1"/>
          </a:solidFill>
          <a:latin typeface="Tahoma" pitchFamily="34" charset="0"/>
          <a:cs typeface="Arial" charset="0"/>
        </a:defRPr>
      </a:lvl7pPr>
      <a:lvl8pPr marL="1371600" algn="r" rtl="0" fontAlgn="base">
        <a:spcBef>
          <a:spcPct val="0"/>
        </a:spcBef>
        <a:spcAft>
          <a:spcPct val="0"/>
        </a:spcAft>
        <a:defRPr sz="4400">
          <a:solidFill>
            <a:schemeClr val="accent1"/>
          </a:solidFill>
          <a:latin typeface="Tahoma" pitchFamily="34" charset="0"/>
          <a:cs typeface="Arial" charset="0"/>
        </a:defRPr>
      </a:lvl8pPr>
      <a:lvl9pPr marL="1828800" algn="r" rtl="0" fontAlgn="base">
        <a:spcBef>
          <a:spcPct val="0"/>
        </a:spcBef>
        <a:spcAft>
          <a:spcPct val="0"/>
        </a:spcAft>
        <a:defRPr sz="4400">
          <a:solidFill>
            <a:schemeClr val="accent1"/>
          </a:solidFill>
          <a:latin typeface="Tahoma" pitchFamily="34"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Grp="1" noChangeArrowheads="1"/>
          </p:cNvSpPr>
          <p:nvPr>
            <p:ph type="title"/>
          </p:nvPr>
        </p:nvSpPr>
        <p:spPr>
          <a:xfrm>
            <a:off x="457200" y="274638"/>
            <a:ext cx="5357674" cy="1143000"/>
          </a:xfrm>
        </p:spPr>
        <p:txBody>
          <a:bodyPr/>
          <a:lstStyle/>
          <a:p>
            <a:r>
              <a:rPr lang="en-US" dirty="0" smtClean="0">
                <a:solidFill>
                  <a:srgbClr val="C00000"/>
                </a:solidFill>
              </a:rPr>
              <a:t>VA0955 Dean River</a:t>
            </a:r>
            <a:endParaRPr lang="en-US" dirty="0">
              <a:solidFill>
                <a:srgbClr val="C00000"/>
              </a:solidFill>
            </a:endParaRPr>
          </a:p>
        </p:txBody>
      </p:sp>
      <p:pic>
        <p:nvPicPr>
          <p:cNvPr id="6" name="Content Placeholder 5" descr="Aug 18 rank 5 VA0955.JPG"/>
          <p:cNvPicPr>
            <a:picLocks noGrp="1" noChangeAspect="1"/>
          </p:cNvPicPr>
          <p:nvPr>
            <p:ph idx="1"/>
          </p:nvPr>
        </p:nvPicPr>
        <p:blipFill>
          <a:blip r:embed="rId3" cstate="print"/>
          <a:stretch>
            <a:fillRect/>
          </a:stretch>
        </p:blipFill>
        <p:spPr>
          <a:xfrm>
            <a:off x="0" y="1905000"/>
            <a:ext cx="9143999" cy="4953000"/>
          </a:xfrm>
        </p:spPr>
      </p:pic>
      <p:sp>
        <p:nvSpPr>
          <p:cNvPr id="4" name="Rectangle 6"/>
          <p:cNvSpPr>
            <a:spLocks noGrp="1" noChangeArrowheads="1"/>
          </p:cNvSpPr>
          <p:nvPr>
            <p:ph type="ftr" sz="quarter" idx="4294967295"/>
          </p:nvPr>
        </p:nvSpPr>
        <p:spPr>
          <a:xfrm>
            <a:off x="4889241" y="5943600"/>
            <a:ext cx="4254759" cy="741363"/>
          </a:xfrm>
          <a:prstGeom prst="rect">
            <a:avLst/>
          </a:prstGeom>
          <a:ln/>
        </p:spPr>
        <p:txBody>
          <a:bodyPr/>
          <a:lstStyle/>
          <a:p>
            <a:pPr algn="r"/>
            <a:r>
              <a:rPr lang="en-CA" sz="2000" dirty="0">
                <a:solidFill>
                  <a:srgbClr val="4C2E49"/>
                </a:solidFill>
              </a:rPr>
              <a:t>Wildfire Management </a:t>
            </a:r>
            <a:r>
              <a:rPr lang="en-CA" sz="2000" dirty="0" smtClean="0">
                <a:solidFill>
                  <a:srgbClr val="4C2E49"/>
                </a:solidFill>
              </a:rPr>
              <a:t>Branch</a:t>
            </a:r>
            <a:br>
              <a:rPr lang="en-CA" sz="2000" dirty="0" smtClean="0">
                <a:solidFill>
                  <a:srgbClr val="4C2E49"/>
                </a:solidFill>
              </a:rPr>
            </a:br>
            <a:r>
              <a:rPr lang="en-CA" sz="2000" dirty="0" smtClean="0">
                <a:solidFill>
                  <a:srgbClr val="4C2E49"/>
                </a:solidFill>
              </a:rPr>
              <a:t>Coastal </a:t>
            </a:r>
            <a:r>
              <a:rPr lang="en-CA" sz="2000" dirty="0">
                <a:solidFill>
                  <a:srgbClr val="4C2E49"/>
                </a:solidFill>
              </a:rPr>
              <a:t>Fire Centre</a:t>
            </a:r>
          </a:p>
        </p:txBody>
      </p:sp>
      <p:sp>
        <p:nvSpPr>
          <p:cNvPr id="5" name="TextBox 4"/>
          <p:cNvSpPr txBox="1"/>
          <p:nvPr/>
        </p:nvSpPr>
        <p:spPr>
          <a:xfrm>
            <a:off x="239696" y="2166151"/>
            <a:ext cx="5551503" cy="646331"/>
          </a:xfrm>
          <a:prstGeom prst="rect">
            <a:avLst/>
          </a:prstGeom>
          <a:noFill/>
        </p:spPr>
        <p:txBody>
          <a:bodyPr wrap="square" rtlCol="0">
            <a:spAutoFit/>
          </a:bodyPr>
          <a:lstStyle/>
          <a:p>
            <a:r>
              <a:rPr lang="en-CA" sz="3600" dirty="0" smtClean="0">
                <a:solidFill>
                  <a:srgbClr val="4C2E49"/>
                </a:solidFill>
              </a:rPr>
              <a:t>AUGUST  2 - 2010</a:t>
            </a:r>
            <a:endParaRPr lang="en-CA" sz="3600" dirty="0">
              <a:solidFill>
                <a:srgbClr val="4C2E49"/>
              </a:solidFill>
            </a:endParaRPr>
          </a:p>
        </p:txBody>
      </p:sp>
    </p:spTree>
  </p:cSld>
  <p:clrMapOvr>
    <a:masterClrMapping/>
  </p:clrMapOvr>
  <p:transition advClick="0" advTm="230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sz="4800" dirty="0" smtClean="0">
                <a:solidFill>
                  <a:srgbClr val="C00000"/>
                </a:solidFill>
              </a:rPr>
              <a:t>History</a:t>
            </a:r>
            <a:endParaRPr lang="en-US" sz="4800" dirty="0">
              <a:solidFill>
                <a:srgbClr val="C00000"/>
              </a:solidFill>
            </a:endParaRPr>
          </a:p>
        </p:txBody>
      </p:sp>
      <p:pic>
        <p:nvPicPr>
          <p:cNvPr id="6" name="Content Placeholder 5" descr="aug 19 smoke plume VA0955.JPG"/>
          <p:cNvPicPr>
            <a:picLocks noGrp="1" noChangeAspect="1"/>
          </p:cNvPicPr>
          <p:nvPr>
            <p:ph idx="1"/>
          </p:nvPr>
        </p:nvPicPr>
        <p:blipFill>
          <a:blip r:embed="rId3" cstate="print"/>
          <a:stretch>
            <a:fillRect/>
          </a:stretch>
        </p:blipFill>
        <p:spPr>
          <a:xfrm>
            <a:off x="186430" y="1905000"/>
            <a:ext cx="8842159" cy="4953000"/>
          </a:xfrm>
        </p:spPr>
      </p:pic>
      <p:sp>
        <p:nvSpPr>
          <p:cNvPr id="4" name="TextBox 3"/>
          <p:cNvSpPr txBox="1"/>
          <p:nvPr/>
        </p:nvSpPr>
        <p:spPr>
          <a:xfrm>
            <a:off x="239697" y="2032986"/>
            <a:ext cx="8682361" cy="1754326"/>
          </a:xfrm>
          <a:prstGeom prst="rect">
            <a:avLst/>
          </a:prstGeom>
          <a:noFill/>
        </p:spPr>
        <p:txBody>
          <a:bodyPr wrap="square" rtlCol="0">
            <a:spAutoFit/>
          </a:bodyPr>
          <a:lstStyle/>
          <a:p>
            <a:pPr>
              <a:buFont typeface="Arial" pitchFamily="34" charset="0"/>
              <a:buChar char="•"/>
            </a:pPr>
            <a:r>
              <a:rPr lang="en-CA" sz="2700" dirty="0" smtClean="0"/>
              <a:t>IGNITION – AUGUST  2 @ 21:16. LIGHTNING</a:t>
            </a:r>
          </a:p>
          <a:p>
            <a:pPr>
              <a:buFont typeface="Arial" pitchFamily="34" charset="0"/>
              <a:buChar char="•"/>
            </a:pPr>
            <a:r>
              <a:rPr lang="en-CA" sz="2700" dirty="0" smtClean="0"/>
              <a:t>DISCOVERED – AUGUST 14</a:t>
            </a:r>
            <a:r>
              <a:rPr lang="en-CA" sz="2700" baseline="30000" dirty="0" smtClean="0"/>
              <a:t>th</a:t>
            </a:r>
            <a:r>
              <a:rPr lang="en-CA" sz="2700" dirty="0" smtClean="0"/>
              <a:t> ON MODIS @ 100 HA</a:t>
            </a:r>
          </a:p>
          <a:p>
            <a:pPr>
              <a:buFont typeface="Arial" pitchFamily="34" charset="0"/>
              <a:buChar char="•"/>
            </a:pPr>
            <a:r>
              <a:rPr lang="en-CA" sz="2700" dirty="0" smtClean="0"/>
              <a:t>GROUND ATTACK – AUGUST 16 @ 15:45 HR (EVACUATION  ORDER ISSUED)</a:t>
            </a:r>
            <a:endParaRPr lang="en-CA" sz="2700" dirty="0"/>
          </a:p>
        </p:txBody>
      </p:sp>
    </p:spTree>
  </p:cSld>
  <p:clrMapOvr>
    <a:masterClrMapping/>
  </p:clrMapOvr>
  <p:transition advClick="0" advTm="5429"/>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67953"/>
            <a:ext cx="4703885" cy="1427583"/>
          </a:xfrm>
        </p:spPr>
        <p:txBody>
          <a:bodyPr/>
          <a:lstStyle/>
          <a:p>
            <a:r>
              <a:rPr lang="en-CA" dirty="0" smtClean="0">
                <a:solidFill>
                  <a:srgbClr val="C00000"/>
                </a:solidFill>
              </a:rPr>
              <a:t>Aug. 2,</a:t>
            </a:r>
            <a:br>
              <a:rPr lang="en-CA" dirty="0" smtClean="0">
                <a:solidFill>
                  <a:srgbClr val="C00000"/>
                </a:solidFill>
              </a:rPr>
            </a:br>
            <a:r>
              <a:rPr lang="en-CA" dirty="0" smtClean="0">
                <a:solidFill>
                  <a:srgbClr val="C00000"/>
                </a:solidFill>
              </a:rPr>
              <a:t>Lightning Map</a:t>
            </a:r>
            <a:endParaRPr lang="en-CA" dirty="0">
              <a:solidFill>
                <a:srgbClr val="C00000"/>
              </a:solidFill>
            </a:endParaRPr>
          </a:p>
        </p:txBody>
      </p:sp>
      <p:pic>
        <p:nvPicPr>
          <p:cNvPr id="7" name="Content Placeholder 6" descr="aug 2 lightning map edit.jpg"/>
          <p:cNvPicPr>
            <a:picLocks noGrp="1" noChangeAspect="1"/>
          </p:cNvPicPr>
          <p:nvPr>
            <p:ph idx="1"/>
          </p:nvPr>
        </p:nvPicPr>
        <p:blipFill>
          <a:blip r:embed="rId3" cstate="print"/>
          <a:stretch>
            <a:fillRect/>
          </a:stretch>
        </p:blipFill>
        <p:spPr>
          <a:xfrm>
            <a:off x="230819" y="1905000"/>
            <a:ext cx="8637973" cy="4788763"/>
          </a:xfrm>
        </p:spPr>
      </p:pic>
    </p:spTree>
  </p:cSld>
  <p:clrMapOvr>
    <a:masterClrMapping/>
  </p:clrMapOvr>
  <p:transition advClick="0" advTm="5616"/>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Evacuation Order</a:t>
            </a:r>
            <a:endParaRPr lang="en-CA" dirty="0">
              <a:solidFill>
                <a:srgbClr val="C00000"/>
              </a:solidFill>
            </a:endParaRPr>
          </a:p>
        </p:txBody>
      </p:sp>
      <p:pic>
        <p:nvPicPr>
          <p:cNvPr id="4" name="Content Placeholder 3" descr="EVAC MAP.JPG"/>
          <p:cNvPicPr>
            <a:picLocks noGrp="1" noChangeAspect="1"/>
          </p:cNvPicPr>
          <p:nvPr>
            <p:ph idx="1"/>
          </p:nvPr>
        </p:nvPicPr>
        <p:blipFill>
          <a:blip r:embed="rId3" cstate="print"/>
          <a:stretch>
            <a:fillRect/>
          </a:stretch>
        </p:blipFill>
        <p:spPr>
          <a:xfrm>
            <a:off x="648070" y="1905000"/>
            <a:ext cx="7910004" cy="4953000"/>
          </a:xfrm>
        </p:spPr>
      </p:pic>
    </p:spTree>
  </p:cSld>
  <p:clrMapOvr>
    <a:masterClrMapping/>
  </p:clrMapOvr>
  <p:transition advClick="0" advTm="5694"/>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94016" cy="1143000"/>
          </a:xfrm>
        </p:spPr>
        <p:txBody>
          <a:bodyPr/>
          <a:lstStyle/>
          <a:p>
            <a:r>
              <a:rPr lang="en-CA" dirty="0" smtClean="0">
                <a:solidFill>
                  <a:srgbClr val="C00000"/>
                </a:solidFill>
              </a:rPr>
              <a:t>Incident Commander</a:t>
            </a:r>
            <a:endParaRPr lang="en-CA" dirty="0">
              <a:solidFill>
                <a:srgbClr val="C00000"/>
              </a:solidFill>
            </a:endParaRPr>
          </a:p>
        </p:txBody>
      </p:sp>
      <p:pic>
        <p:nvPicPr>
          <p:cNvPr id="4" name="Content Placeholder 3" descr="IMG_2249.JPG"/>
          <p:cNvPicPr>
            <a:picLocks noGrp="1" noChangeAspect="1"/>
          </p:cNvPicPr>
          <p:nvPr>
            <p:ph idx="1"/>
          </p:nvPr>
        </p:nvPicPr>
        <p:blipFill>
          <a:blip r:embed="rId3" cstate="print"/>
          <a:stretch>
            <a:fillRect/>
          </a:stretch>
        </p:blipFill>
        <p:spPr>
          <a:xfrm>
            <a:off x="304963" y="1905000"/>
            <a:ext cx="8560704" cy="4815396"/>
          </a:xfrm>
        </p:spPr>
      </p:pic>
      <p:sp>
        <p:nvSpPr>
          <p:cNvPr id="7" name="Rectangle 6"/>
          <p:cNvSpPr/>
          <p:nvPr/>
        </p:nvSpPr>
        <p:spPr>
          <a:xfrm>
            <a:off x="397164" y="4385388"/>
            <a:ext cx="8504240" cy="2246769"/>
          </a:xfrm>
          <a:prstGeom prst="rect">
            <a:avLst/>
          </a:prstGeom>
        </p:spPr>
        <p:txBody>
          <a:bodyPr wrap="square">
            <a:spAutoFit/>
          </a:bodyPr>
          <a:lstStyle/>
          <a:p>
            <a:pPr algn="r">
              <a:buFont typeface="Arial" pitchFamily="34" charset="0"/>
              <a:buChar char="•"/>
            </a:pPr>
            <a:r>
              <a:rPr lang="en-CA" sz="2000" dirty="0" smtClean="0"/>
              <a:t>Safety of first responders and public</a:t>
            </a:r>
          </a:p>
          <a:p>
            <a:pPr algn="r">
              <a:buFont typeface="Arial" pitchFamily="34" charset="0"/>
              <a:buChar char="•"/>
            </a:pPr>
            <a:r>
              <a:rPr lang="en-CA" sz="2000" dirty="0" smtClean="0"/>
              <a:t>Ascertain objectives (Fire Analysis)</a:t>
            </a:r>
          </a:p>
          <a:p>
            <a:pPr algn="r">
              <a:buFont typeface="Arial" pitchFamily="34" charset="0"/>
              <a:buChar char="•"/>
            </a:pPr>
            <a:r>
              <a:rPr lang="en-CA" sz="2000" dirty="0" smtClean="0"/>
              <a:t>Set priorities and identify tasks</a:t>
            </a:r>
          </a:p>
          <a:p>
            <a:pPr algn="r">
              <a:buFont typeface="Arial" pitchFamily="34" charset="0"/>
              <a:buChar char="•"/>
            </a:pPr>
            <a:r>
              <a:rPr lang="en-CA" sz="2000" dirty="0" smtClean="0"/>
              <a:t>Establish contingency lines</a:t>
            </a:r>
          </a:p>
          <a:p>
            <a:pPr algn="r">
              <a:buFont typeface="Arial" pitchFamily="34" charset="0"/>
              <a:buChar char="•"/>
            </a:pPr>
            <a:r>
              <a:rPr lang="en-CA" sz="2000" dirty="0" smtClean="0"/>
              <a:t>Ensure adequate resources</a:t>
            </a:r>
          </a:p>
          <a:p>
            <a:pPr algn="r">
              <a:buFont typeface="Arial" pitchFamily="34" charset="0"/>
              <a:buChar char="•"/>
            </a:pPr>
            <a:r>
              <a:rPr lang="en-CA" sz="2000" dirty="0" smtClean="0"/>
              <a:t>Ensure communications: </a:t>
            </a:r>
            <a:r>
              <a:rPr lang="en-CA" sz="2000" dirty="0" err="1" smtClean="0"/>
              <a:t>fireline</a:t>
            </a:r>
            <a:r>
              <a:rPr lang="en-CA" sz="2000" dirty="0" smtClean="0"/>
              <a:t> and other</a:t>
            </a:r>
          </a:p>
          <a:p>
            <a:pPr algn="r">
              <a:buFont typeface="Arial" pitchFamily="34" charset="0"/>
              <a:buChar char="•"/>
            </a:pPr>
            <a:r>
              <a:rPr lang="en-CA" sz="2000" dirty="0" smtClean="0"/>
              <a:t>Establish trigger points for evacuations</a:t>
            </a:r>
          </a:p>
        </p:txBody>
      </p:sp>
      <p:sp>
        <p:nvSpPr>
          <p:cNvPr id="8" name="TextBox 7"/>
          <p:cNvSpPr txBox="1"/>
          <p:nvPr/>
        </p:nvSpPr>
        <p:spPr>
          <a:xfrm>
            <a:off x="4304145" y="2096655"/>
            <a:ext cx="3685310" cy="369332"/>
          </a:xfrm>
          <a:prstGeom prst="rect">
            <a:avLst/>
          </a:prstGeom>
          <a:noFill/>
        </p:spPr>
        <p:txBody>
          <a:bodyPr wrap="square" rtlCol="0">
            <a:spAutoFit/>
          </a:bodyPr>
          <a:lstStyle/>
          <a:p>
            <a:pPr>
              <a:buNone/>
            </a:pPr>
            <a:r>
              <a:rPr lang="en-CA" b="1" dirty="0" smtClean="0">
                <a:solidFill>
                  <a:schemeClr val="tx1">
                    <a:lumMod val="40000"/>
                    <a:lumOff val="60000"/>
                  </a:schemeClr>
                </a:solidFill>
              </a:rPr>
              <a:t>AS IC MY CONSIDERATIONS :</a:t>
            </a:r>
          </a:p>
        </p:txBody>
      </p:sp>
    </p:spTree>
  </p:cSld>
  <p:clrMapOvr>
    <a:masterClrMapping/>
  </p:clrMapOvr>
  <p:transition advClick="0" advTm="10327"/>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35732" cy="1143000"/>
          </a:xfrm>
        </p:spPr>
        <p:txBody>
          <a:bodyPr/>
          <a:lstStyle/>
          <a:p>
            <a:r>
              <a:rPr lang="en-CA" dirty="0" smtClean="0">
                <a:solidFill>
                  <a:srgbClr val="C00000"/>
                </a:solidFill>
              </a:rPr>
              <a:t>Provincial Situation</a:t>
            </a:r>
            <a:endParaRPr lang="en-CA" dirty="0">
              <a:solidFill>
                <a:srgbClr val="C00000"/>
              </a:solidFill>
            </a:endParaRPr>
          </a:p>
        </p:txBody>
      </p:sp>
      <p:pic>
        <p:nvPicPr>
          <p:cNvPr id="4" name="Content Placeholder 3" descr="VA0955 407.jpg"/>
          <p:cNvPicPr>
            <a:picLocks noGrp="1" noChangeAspect="1"/>
          </p:cNvPicPr>
          <p:nvPr>
            <p:ph idx="1"/>
          </p:nvPr>
        </p:nvPicPr>
        <p:blipFill>
          <a:blip r:embed="rId3" cstate="print"/>
          <a:stretch>
            <a:fillRect/>
          </a:stretch>
        </p:blipFill>
        <p:spPr>
          <a:xfrm>
            <a:off x="304799" y="1905000"/>
            <a:ext cx="8571345" cy="4828309"/>
          </a:xfrm>
        </p:spPr>
      </p:pic>
      <p:sp>
        <p:nvSpPr>
          <p:cNvPr id="5" name="TextBox 4"/>
          <p:cNvSpPr txBox="1"/>
          <p:nvPr/>
        </p:nvSpPr>
        <p:spPr>
          <a:xfrm>
            <a:off x="757382" y="2076854"/>
            <a:ext cx="7887854" cy="4647426"/>
          </a:xfrm>
          <a:prstGeom prst="rect">
            <a:avLst/>
          </a:prstGeom>
          <a:solidFill>
            <a:schemeClr val="tx1">
              <a:lumMod val="20000"/>
              <a:lumOff val="80000"/>
              <a:alpha val="40000"/>
            </a:schemeClr>
          </a:solidFill>
        </p:spPr>
        <p:txBody>
          <a:bodyPr wrap="square" rtlCol="0">
            <a:spAutoFit/>
          </a:bodyPr>
          <a:lstStyle/>
          <a:p>
            <a:r>
              <a:rPr lang="en-CA" sz="3200" dirty="0" smtClean="0">
                <a:solidFill>
                  <a:srgbClr val="4C2E49"/>
                </a:solidFill>
              </a:rPr>
              <a:t>Several large interface fires burning provincially meant relatively few resources available for this fire.</a:t>
            </a:r>
          </a:p>
          <a:p>
            <a:endParaRPr lang="en-CA" sz="3200" dirty="0" smtClean="0">
              <a:solidFill>
                <a:srgbClr val="4C2E49"/>
              </a:solidFill>
            </a:endParaRPr>
          </a:p>
          <a:p>
            <a:endParaRPr lang="en-CA" sz="3200" dirty="0" smtClean="0">
              <a:solidFill>
                <a:srgbClr val="4C2E49"/>
              </a:solidFill>
            </a:endParaRPr>
          </a:p>
          <a:p>
            <a:endParaRPr lang="en-CA" sz="3200" dirty="0" smtClean="0">
              <a:solidFill>
                <a:srgbClr val="4C2E49"/>
              </a:solidFill>
            </a:endParaRPr>
          </a:p>
          <a:p>
            <a:endParaRPr lang="en-CA" sz="3200" dirty="0" smtClean="0">
              <a:solidFill>
                <a:srgbClr val="4C2E49"/>
              </a:solidFill>
            </a:endParaRPr>
          </a:p>
          <a:p>
            <a:pPr>
              <a:buFont typeface="Arial" pitchFamily="34" charset="0"/>
              <a:buChar char="•"/>
            </a:pPr>
            <a:r>
              <a:rPr lang="en-CA" sz="2400" dirty="0" smtClean="0">
                <a:solidFill>
                  <a:srgbClr val="4C2E49"/>
                </a:solidFill>
              </a:rPr>
              <a:t>ONE – 20 person unit crew + I.C. +  HEL-CO</a:t>
            </a:r>
          </a:p>
          <a:p>
            <a:pPr>
              <a:buFont typeface="Arial" pitchFamily="34" charset="0"/>
              <a:buChar char="•"/>
            </a:pPr>
            <a:r>
              <a:rPr lang="en-CA" sz="2400" dirty="0" smtClean="0">
                <a:solidFill>
                  <a:srgbClr val="4C2E49"/>
                </a:solidFill>
              </a:rPr>
              <a:t>4 helicopters; 1 each of Heavy, Medium,</a:t>
            </a:r>
          </a:p>
          <a:p>
            <a:r>
              <a:rPr lang="en-CA" sz="2400" dirty="0" smtClean="0">
                <a:solidFill>
                  <a:srgbClr val="4C2E49"/>
                </a:solidFill>
              </a:rPr>
              <a:t>  Intermediate &amp; Light helicopters </a:t>
            </a:r>
          </a:p>
        </p:txBody>
      </p:sp>
    </p:spTree>
  </p:cSld>
  <p:clrMapOvr>
    <a:masterClrMapping/>
  </p:clrMapOvr>
  <p:transition advClick="0" advTm="10265"/>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6165542" cy="1143000"/>
          </a:xfrm>
        </p:spPr>
        <p:txBody>
          <a:bodyPr/>
          <a:lstStyle/>
          <a:p>
            <a:r>
              <a:rPr lang="en-CA" dirty="0" smtClean="0">
                <a:solidFill>
                  <a:srgbClr val="C00000"/>
                </a:solidFill>
              </a:rPr>
              <a:t>Priorities  - Aug. 17</a:t>
            </a:r>
            <a:endParaRPr lang="en-CA" dirty="0">
              <a:solidFill>
                <a:srgbClr val="C00000"/>
              </a:solidFill>
            </a:endParaRPr>
          </a:p>
        </p:txBody>
      </p:sp>
      <p:pic>
        <p:nvPicPr>
          <p:cNvPr id="10" name="Content Placeholder 9" descr="AUG 17 OVERVIEW EDIT.jpg"/>
          <p:cNvPicPr>
            <a:picLocks noGrp="1" noChangeAspect="1"/>
          </p:cNvPicPr>
          <p:nvPr>
            <p:ph sz="half" idx="1"/>
          </p:nvPr>
        </p:nvPicPr>
        <p:blipFill>
          <a:blip r:embed="rId3" cstate="print"/>
          <a:stretch>
            <a:fillRect/>
          </a:stretch>
        </p:blipFill>
        <p:spPr>
          <a:xfrm>
            <a:off x="115410" y="2470378"/>
            <a:ext cx="4380390" cy="3566438"/>
          </a:xfrm>
        </p:spPr>
      </p:pic>
      <p:pic>
        <p:nvPicPr>
          <p:cNvPr id="11" name="Content Placeholder 10" descr="aug 17 hodson upper camp.JPG"/>
          <p:cNvPicPr>
            <a:picLocks noGrp="1" noChangeAspect="1"/>
          </p:cNvPicPr>
          <p:nvPr>
            <p:ph sz="half" idx="2"/>
          </p:nvPr>
        </p:nvPicPr>
        <p:blipFill>
          <a:blip r:embed="rId4" cstate="print"/>
          <a:stretch>
            <a:fillRect/>
          </a:stretch>
        </p:blipFill>
        <p:spPr>
          <a:xfrm>
            <a:off x="4648199" y="2467992"/>
            <a:ext cx="4362635" cy="3542191"/>
          </a:xfrm>
          <a:solidFill>
            <a:srgbClr val="FF0000"/>
          </a:solidFill>
          <a:ln>
            <a:solidFill>
              <a:srgbClr val="FF0000"/>
            </a:solidFill>
          </a:ln>
        </p:spPr>
      </p:pic>
      <p:sp>
        <p:nvSpPr>
          <p:cNvPr id="15" name="Right Arrow 14"/>
          <p:cNvSpPr/>
          <p:nvPr/>
        </p:nvSpPr>
        <p:spPr>
          <a:xfrm>
            <a:off x="3222594" y="5273336"/>
            <a:ext cx="1961965"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advClick="0" advTm="5491"/>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69728" cy="1143000"/>
          </a:xfrm>
        </p:spPr>
        <p:txBody>
          <a:bodyPr/>
          <a:lstStyle/>
          <a:p>
            <a:r>
              <a:rPr lang="en-CA" dirty="0" smtClean="0">
                <a:solidFill>
                  <a:srgbClr val="C00000"/>
                </a:solidFill>
              </a:rPr>
              <a:t>Priorities – Aug. 17</a:t>
            </a:r>
            <a:endParaRPr lang="en-CA" dirty="0">
              <a:solidFill>
                <a:srgbClr val="C00000"/>
              </a:solidFill>
            </a:endParaRPr>
          </a:p>
        </p:txBody>
      </p:sp>
      <p:pic>
        <p:nvPicPr>
          <p:cNvPr id="6" name="Content Placeholder 5" descr="IMG_2256.JPG"/>
          <p:cNvPicPr>
            <a:picLocks noGrp="1" noChangeAspect="1"/>
          </p:cNvPicPr>
          <p:nvPr>
            <p:ph sz="half" idx="1"/>
          </p:nvPr>
        </p:nvPicPr>
        <p:blipFill>
          <a:blip r:embed="rId3" cstate="print"/>
          <a:stretch>
            <a:fillRect/>
          </a:stretch>
        </p:blipFill>
        <p:spPr>
          <a:xfrm>
            <a:off x="124287" y="2450237"/>
            <a:ext cx="4371513" cy="3497802"/>
          </a:xfrm>
        </p:spPr>
      </p:pic>
      <p:pic>
        <p:nvPicPr>
          <p:cNvPr id="5" name="Content Placeholder 4" descr="AUG 17 OVERVIEW EDIT.jpg"/>
          <p:cNvPicPr>
            <a:picLocks noGrp="1" noChangeAspect="1"/>
          </p:cNvPicPr>
          <p:nvPr>
            <p:ph sz="half" idx="2"/>
          </p:nvPr>
        </p:nvPicPr>
        <p:blipFill>
          <a:blip r:embed="rId4" cstate="print"/>
          <a:stretch>
            <a:fillRect/>
          </a:stretch>
        </p:blipFill>
        <p:spPr>
          <a:xfrm>
            <a:off x="4648200" y="2470378"/>
            <a:ext cx="4495800" cy="3504294"/>
          </a:xfrm>
        </p:spPr>
      </p:pic>
      <p:sp>
        <p:nvSpPr>
          <p:cNvPr id="7" name="Right Arrow 6"/>
          <p:cNvSpPr/>
          <p:nvPr/>
        </p:nvSpPr>
        <p:spPr>
          <a:xfrm>
            <a:off x="3790765" y="4552914"/>
            <a:ext cx="2139518" cy="45719"/>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advClick="0" advTm="5382"/>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199" y="273050"/>
            <a:ext cx="4124131" cy="1162050"/>
          </a:xfrm>
        </p:spPr>
        <p:txBody>
          <a:bodyPr anchor="ctr" anchorCtr="0"/>
          <a:lstStyle/>
          <a:p>
            <a:r>
              <a:rPr lang="en-CA" sz="3600" b="0" dirty="0" smtClean="0">
                <a:solidFill>
                  <a:srgbClr val="C00000"/>
                </a:solidFill>
              </a:rPr>
              <a:t>Fire Weather</a:t>
            </a:r>
            <a:endParaRPr lang="en-CA" sz="3600" b="0" dirty="0">
              <a:solidFill>
                <a:srgbClr val="C00000"/>
              </a:solidFill>
            </a:endParaRPr>
          </a:p>
        </p:txBody>
      </p:sp>
      <p:pic>
        <p:nvPicPr>
          <p:cNvPr id="4" name="Content Placeholder 3" descr="AUG 17 SPOT.JPG"/>
          <p:cNvPicPr>
            <a:picLocks noGrp="1" noChangeAspect="1"/>
          </p:cNvPicPr>
          <p:nvPr>
            <p:ph idx="1"/>
          </p:nvPr>
        </p:nvPicPr>
        <p:blipFill>
          <a:blip r:embed="rId3" cstate="print"/>
          <a:stretch>
            <a:fillRect/>
          </a:stretch>
        </p:blipFill>
        <p:spPr>
          <a:xfrm>
            <a:off x="3575050" y="1828800"/>
            <a:ext cx="5453540" cy="5029199"/>
          </a:xfrm>
        </p:spPr>
      </p:pic>
      <p:sp>
        <p:nvSpPr>
          <p:cNvPr id="8" name="Text Placeholder 7"/>
          <p:cNvSpPr>
            <a:spLocks noGrp="1"/>
          </p:cNvSpPr>
          <p:nvPr>
            <p:ph type="body" sz="half" idx="2"/>
          </p:nvPr>
        </p:nvSpPr>
        <p:spPr/>
        <p:txBody>
          <a:bodyPr/>
          <a:lstStyle/>
          <a:p>
            <a:endParaRPr lang="en-CA" dirty="0" smtClean="0"/>
          </a:p>
          <a:p>
            <a:endParaRPr lang="en-CA" dirty="0" smtClean="0"/>
          </a:p>
          <a:p>
            <a:r>
              <a:rPr lang="en-CA" sz="2400" kern="1200" dirty="0" smtClean="0">
                <a:latin typeface="Arial" charset="0"/>
                <a:cs typeface="Arial" charset="0"/>
              </a:rPr>
              <a:t>High winds forecasted for August 18th indicated fire will grow in size considerably and threaten fire fighter safety and private property within the path of wind-driven fire. </a:t>
            </a:r>
            <a:endParaRPr lang="en-CA" sz="2400" kern="1200" dirty="0">
              <a:latin typeface="Arial" charset="0"/>
              <a:cs typeface="Arial" charset="0"/>
            </a:endParaRPr>
          </a:p>
        </p:txBody>
      </p:sp>
    </p:spTree>
  </p:cSld>
  <p:clrMapOvr>
    <a:masterClrMapping/>
  </p:clrMapOvr>
  <p:transition advClick="0" advTm="1029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499717" cy="1143000"/>
          </a:xfrm>
        </p:spPr>
        <p:txBody>
          <a:bodyPr/>
          <a:lstStyle/>
          <a:p>
            <a:r>
              <a:rPr lang="en-CA" dirty="0" smtClean="0">
                <a:solidFill>
                  <a:srgbClr val="C00000"/>
                </a:solidFill>
              </a:rPr>
              <a:t>Blow Up- Aug. 18</a:t>
            </a:r>
            <a:r>
              <a:rPr lang="en-CA" baseline="30000" dirty="0" smtClean="0">
                <a:solidFill>
                  <a:srgbClr val="C00000"/>
                </a:solidFill>
              </a:rPr>
              <a:t>th</a:t>
            </a:r>
            <a:r>
              <a:rPr lang="en-CA" dirty="0" smtClean="0">
                <a:solidFill>
                  <a:srgbClr val="C00000"/>
                </a:solidFill>
              </a:rPr>
              <a:t> </a:t>
            </a:r>
            <a:endParaRPr lang="en-CA" dirty="0">
              <a:solidFill>
                <a:srgbClr val="C00000"/>
              </a:solidFill>
            </a:endParaRPr>
          </a:p>
        </p:txBody>
      </p:sp>
      <p:pic>
        <p:nvPicPr>
          <p:cNvPr id="6" name="Content Placeholder 5" descr="aug 18 escape on south side of dean river (2).JPG"/>
          <p:cNvPicPr>
            <a:picLocks noGrp="1" noChangeAspect="1"/>
          </p:cNvPicPr>
          <p:nvPr>
            <p:ph idx="1"/>
          </p:nvPr>
        </p:nvPicPr>
        <p:blipFill>
          <a:blip r:embed="rId3" cstate="print"/>
          <a:stretch>
            <a:fillRect/>
          </a:stretch>
        </p:blipFill>
        <p:spPr>
          <a:xfrm>
            <a:off x="248574" y="1905000"/>
            <a:ext cx="8682361" cy="4824274"/>
          </a:xfrm>
        </p:spPr>
      </p:pic>
      <p:sp>
        <p:nvSpPr>
          <p:cNvPr id="7" name="TextBox 6"/>
          <p:cNvSpPr txBox="1"/>
          <p:nvPr/>
        </p:nvSpPr>
        <p:spPr>
          <a:xfrm>
            <a:off x="5841506" y="2104008"/>
            <a:ext cx="2867487" cy="461665"/>
          </a:xfrm>
          <a:prstGeom prst="rect">
            <a:avLst/>
          </a:prstGeom>
          <a:noFill/>
        </p:spPr>
        <p:txBody>
          <a:bodyPr wrap="square" rtlCol="0">
            <a:spAutoFit/>
          </a:bodyPr>
          <a:lstStyle/>
          <a:p>
            <a:r>
              <a:rPr lang="en-CA" sz="2400" dirty="0" smtClean="0">
                <a:solidFill>
                  <a:srgbClr val="002060"/>
                </a:solidFill>
              </a:rPr>
              <a:t>17:00 HOURS + -</a:t>
            </a:r>
            <a:endParaRPr lang="en-CA" sz="2400" dirty="0">
              <a:solidFill>
                <a:srgbClr val="002060"/>
              </a:solidFill>
            </a:endParaRPr>
          </a:p>
        </p:txBody>
      </p:sp>
    </p:spTree>
  </p:cSld>
  <p:clrMapOvr>
    <a:masterClrMapping/>
  </p:clrMapOvr>
  <p:transition advClick="0" advTm="5054"/>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Fire Growth</a:t>
            </a:r>
            <a:endParaRPr lang="en-CA" dirty="0">
              <a:solidFill>
                <a:srgbClr val="C00000"/>
              </a:solidFill>
            </a:endParaRPr>
          </a:p>
        </p:txBody>
      </p:sp>
      <p:pic>
        <p:nvPicPr>
          <p:cNvPr id="4" name="Content Placeholder 3" descr="aug. 19 overview.JPG"/>
          <p:cNvPicPr>
            <a:picLocks noGrp="1" noChangeAspect="1"/>
          </p:cNvPicPr>
          <p:nvPr>
            <p:ph idx="1"/>
          </p:nvPr>
        </p:nvPicPr>
        <p:blipFill>
          <a:blip r:embed="rId3" cstate="print"/>
          <a:stretch>
            <a:fillRect/>
          </a:stretch>
        </p:blipFill>
        <p:spPr>
          <a:xfrm>
            <a:off x="790113" y="1905000"/>
            <a:ext cx="7670306" cy="4953000"/>
          </a:xfrm>
        </p:spPr>
      </p:pic>
    </p:spTree>
  </p:cSld>
  <p:clrMapOvr>
    <a:masterClrMapping/>
  </p:clrMapOvr>
  <p:transition advClick="0" advTm="507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6715957" cy="1143000"/>
          </a:xfrm>
        </p:spPr>
        <p:txBody>
          <a:bodyPr/>
          <a:lstStyle/>
          <a:p>
            <a:r>
              <a:rPr lang="en-CA" dirty="0" smtClean="0">
                <a:solidFill>
                  <a:srgbClr val="C00000"/>
                </a:solidFill>
              </a:rPr>
              <a:t>Fire Activity- Aug 19</a:t>
            </a:r>
            <a:r>
              <a:rPr lang="en-CA" baseline="30000" dirty="0" smtClean="0">
                <a:solidFill>
                  <a:srgbClr val="C00000"/>
                </a:solidFill>
              </a:rPr>
              <a:t>th</a:t>
            </a:r>
            <a:r>
              <a:rPr lang="en-CA" dirty="0" smtClean="0">
                <a:solidFill>
                  <a:srgbClr val="C00000"/>
                </a:solidFill>
              </a:rPr>
              <a:t> </a:t>
            </a:r>
            <a:endParaRPr lang="en-CA" dirty="0">
              <a:solidFill>
                <a:srgbClr val="C00000"/>
              </a:solidFill>
            </a:endParaRPr>
          </a:p>
        </p:txBody>
      </p:sp>
      <p:pic>
        <p:nvPicPr>
          <p:cNvPr id="4" name="Content Placeholder 3" descr="aug 19 head fire VA0955.JPG"/>
          <p:cNvPicPr>
            <a:picLocks noGrp="1" noChangeAspect="1"/>
          </p:cNvPicPr>
          <p:nvPr>
            <p:ph idx="1"/>
          </p:nvPr>
        </p:nvPicPr>
        <p:blipFill>
          <a:blip r:embed="rId3" cstate="print"/>
          <a:stretch>
            <a:fillRect/>
          </a:stretch>
        </p:blipFill>
        <p:spPr>
          <a:xfrm>
            <a:off x="403481" y="1905000"/>
            <a:ext cx="8273988" cy="4953000"/>
          </a:xfrm>
        </p:spPr>
      </p:pic>
      <p:sp>
        <p:nvSpPr>
          <p:cNvPr id="5" name="TextBox 4"/>
          <p:cNvSpPr txBox="1"/>
          <p:nvPr/>
        </p:nvSpPr>
        <p:spPr>
          <a:xfrm>
            <a:off x="401216" y="6140552"/>
            <a:ext cx="8276253" cy="461665"/>
          </a:xfrm>
          <a:prstGeom prst="rect">
            <a:avLst/>
          </a:prstGeom>
          <a:noFill/>
        </p:spPr>
        <p:txBody>
          <a:bodyPr wrap="square" rtlCol="0">
            <a:spAutoFit/>
          </a:bodyPr>
          <a:lstStyle/>
          <a:p>
            <a:r>
              <a:rPr lang="en-CA" sz="2400" dirty="0" smtClean="0"/>
              <a:t>FIRE  WAS  STILL  ACTIVE  MORNING  OF  AUGUST 19th </a:t>
            </a:r>
            <a:endParaRPr lang="en-CA" sz="2400" dirty="0"/>
          </a:p>
        </p:txBody>
      </p:sp>
      <p:sp>
        <p:nvSpPr>
          <p:cNvPr id="6" name="TextBox 5"/>
          <p:cNvSpPr txBox="1"/>
          <p:nvPr/>
        </p:nvSpPr>
        <p:spPr>
          <a:xfrm>
            <a:off x="581891" y="2041236"/>
            <a:ext cx="2013527" cy="369332"/>
          </a:xfrm>
          <a:prstGeom prst="rect">
            <a:avLst/>
          </a:prstGeom>
          <a:noFill/>
        </p:spPr>
        <p:txBody>
          <a:bodyPr wrap="square" rtlCol="0">
            <a:spAutoFit/>
          </a:bodyPr>
          <a:lstStyle/>
          <a:p>
            <a:r>
              <a:rPr lang="en-CA" b="1" dirty="0" smtClean="0">
                <a:solidFill>
                  <a:srgbClr val="4C2E49"/>
                </a:solidFill>
              </a:rPr>
              <a:t>AUGUST  19</a:t>
            </a:r>
            <a:r>
              <a:rPr lang="en-CA" b="1" baseline="30000" dirty="0" smtClean="0">
                <a:solidFill>
                  <a:srgbClr val="4C2E49"/>
                </a:solidFill>
              </a:rPr>
              <a:t>th</a:t>
            </a:r>
            <a:r>
              <a:rPr lang="en-CA" b="1" dirty="0" smtClean="0">
                <a:solidFill>
                  <a:srgbClr val="4C2E49"/>
                </a:solidFill>
              </a:rPr>
              <a:t> </a:t>
            </a:r>
            <a:endParaRPr lang="en-CA" b="1" dirty="0">
              <a:solidFill>
                <a:srgbClr val="4C2E49"/>
              </a:solidFill>
            </a:endParaRPr>
          </a:p>
        </p:txBody>
      </p:sp>
    </p:spTree>
  </p:cSld>
  <p:clrMapOvr>
    <a:masterClrMapping/>
  </p:clrMapOvr>
  <p:transition advClick="0" advTm="5195"/>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6035964" cy="1143000"/>
          </a:xfrm>
        </p:spPr>
        <p:txBody>
          <a:bodyPr/>
          <a:lstStyle/>
          <a:p>
            <a:r>
              <a:rPr lang="en-CA" dirty="0" smtClean="0">
                <a:solidFill>
                  <a:srgbClr val="C00000"/>
                </a:solidFill>
              </a:rPr>
              <a:t>The Plan - Cabins</a:t>
            </a:r>
            <a:endParaRPr lang="en-CA" dirty="0">
              <a:solidFill>
                <a:srgbClr val="C00000"/>
              </a:solidFill>
            </a:endParaRPr>
          </a:p>
        </p:txBody>
      </p:sp>
      <p:pic>
        <p:nvPicPr>
          <p:cNvPr id="4" name="Content Placeholder 3" descr="aug 19 hodsons upper camp (1) VA0955.jpg"/>
          <p:cNvPicPr>
            <a:picLocks noGrp="1" noChangeAspect="1"/>
          </p:cNvPicPr>
          <p:nvPr>
            <p:ph idx="1"/>
          </p:nvPr>
        </p:nvPicPr>
        <p:blipFill>
          <a:blip r:embed="rId3" cstate="print"/>
          <a:stretch>
            <a:fillRect/>
          </a:stretch>
        </p:blipFill>
        <p:spPr>
          <a:xfrm>
            <a:off x="399495" y="1905000"/>
            <a:ext cx="8371643" cy="4797641"/>
          </a:xfrm>
          <a:ln w="57150"/>
        </p:spPr>
      </p:pic>
      <p:sp>
        <p:nvSpPr>
          <p:cNvPr id="9" name="Freeform 8"/>
          <p:cNvSpPr/>
          <p:nvPr/>
        </p:nvSpPr>
        <p:spPr>
          <a:xfrm>
            <a:off x="3986074" y="4254834"/>
            <a:ext cx="2878457" cy="895661"/>
          </a:xfrm>
          <a:custGeom>
            <a:avLst/>
            <a:gdLst>
              <a:gd name="connsiteX0" fmla="*/ 0 w 2878457"/>
              <a:gd name="connsiteY0" fmla="*/ 503597 h 895661"/>
              <a:gd name="connsiteX1" fmla="*/ 8877 w 2878457"/>
              <a:gd name="connsiteY1" fmla="*/ 539108 h 895661"/>
              <a:gd name="connsiteX2" fmla="*/ 53266 w 2878457"/>
              <a:gd name="connsiteY2" fmla="*/ 574618 h 895661"/>
              <a:gd name="connsiteX3" fmla="*/ 71021 w 2878457"/>
              <a:gd name="connsiteY3" fmla="*/ 592374 h 895661"/>
              <a:gd name="connsiteX4" fmla="*/ 97654 w 2878457"/>
              <a:gd name="connsiteY4" fmla="*/ 610129 h 895661"/>
              <a:gd name="connsiteX5" fmla="*/ 133165 w 2878457"/>
              <a:gd name="connsiteY5" fmla="*/ 636762 h 895661"/>
              <a:gd name="connsiteX6" fmla="*/ 159798 w 2878457"/>
              <a:gd name="connsiteY6" fmla="*/ 645640 h 895661"/>
              <a:gd name="connsiteX7" fmla="*/ 186431 w 2878457"/>
              <a:gd name="connsiteY7" fmla="*/ 663395 h 895661"/>
              <a:gd name="connsiteX8" fmla="*/ 221942 w 2878457"/>
              <a:gd name="connsiteY8" fmla="*/ 681150 h 895661"/>
              <a:gd name="connsiteX9" fmla="*/ 275208 w 2878457"/>
              <a:gd name="connsiteY9" fmla="*/ 716661 h 895661"/>
              <a:gd name="connsiteX10" fmla="*/ 301841 w 2878457"/>
              <a:gd name="connsiteY10" fmla="*/ 725539 h 895661"/>
              <a:gd name="connsiteX11" fmla="*/ 355107 w 2878457"/>
              <a:gd name="connsiteY11" fmla="*/ 761049 h 895661"/>
              <a:gd name="connsiteX12" fmla="*/ 435006 w 2878457"/>
              <a:gd name="connsiteY12" fmla="*/ 778805 h 895661"/>
              <a:gd name="connsiteX13" fmla="*/ 479394 w 2878457"/>
              <a:gd name="connsiteY13" fmla="*/ 787683 h 895661"/>
              <a:gd name="connsiteX14" fmla="*/ 585926 w 2878457"/>
              <a:gd name="connsiteY14" fmla="*/ 796560 h 895661"/>
              <a:gd name="connsiteX15" fmla="*/ 656947 w 2878457"/>
              <a:gd name="connsiteY15" fmla="*/ 805438 h 895661"/>
              <a:gd name="connsiteX16" fmla="*/ 763479 w 2878457"/>
              <a:gd name="connsiteY16" fmla="*/ 823193 h 895661"/>
              <a:gd name="connsiteX17" fmla="*/ 816745 w 2878457"/>
              <a:gd name="connsiteY17" fmla="*/ 840949 h 895661"/>
              <a:gd name="connsiteX18" fmla="*/ 896644 w 2878457"/>
              <a:gd name="connsiteY18" fmla="*/ 867582 h 895661"/>
              <a:gd name="connsiteX19" fmla="*/ 923277 w 2878457"/>
              <a:gd name="connsiteY19" fmla="*/ 876459 h 895661"/>
              <a:gd name="connsiteX20" fmla="*/ 1118586 w 2878457"/>
              <a:gd name="connsiteY20" fmla="*/ 894215 h 895661"/>
              <a:gd name="connsiteX21" fmla="*/ 1704512 w 2878457"/>
              <a:gd name="connsiteY21" fmla="*/ 876459 h 895661"/>
              <a:gd name="connsiteX22" fmla="*/ 1748901 w 2878457"/>
              <a:gd name="connsiteY22" fmla="*/ 867582 h 895661"/>
              <a:gd name="connsiteX23" fmla="*/ 1819922 w 2878457"/>
              <a:gd name="connsiteY23" fmla="*/ 858704 h 895661"/>
              <a:gd name="connsiteX24" fmla="*/ 1846555 w 2878457"/>
              <a:gd name="connsiteY24" fmla="*/ 849826 h 895661"/>
              <a:gd name="connsiteX25" fmla="*/ 1908699 w 2878457"/>
              <a:gd name="connsiteY25" fmla="*/ 832071 h 895661"/>
              <a:gd name="connsiteX26" fmla="*/ 1961965 w 2878457"/>
              <a:gd name="connsiteY26" fmla="*/ 805438 h 895661"/>
              <a:gd name="connsiteX27" fmla="*/ 2006353 w 2878457"/>
              <a:gd name="connsiteY27" fmla="*/ 796560 h 895661"/>
              <a:gd name="connsiteX28" fmla="*/ 2068497 w 2878457"/>
              <a:gd name="connsiteY28" fmla="*/ 778805 h 895661"/>
              <a:gd name="connsiteX29" fmla="*/ 2139518 w 2878457"/>
              <a:gd name="connsiteY29" fmla="*/ 769927 h 895661"/>
              <a:gd name="connsiteX30" fmla="*/ 2166151 w 2878457"/>
              <a:gd name="connsiteY30" fmla="*/ 752172 h 895661"/>
              <a:gd name="connsiteX31" fmla="*/ 2219417 w 2878457"/>
              <a:gd name="connsiteY31" fmla="*/ 734416 h 895661"/>
              <a:gd name="connsiteX32" fmla="*/ 2237173 w 2878457"/>
              <a:gd name="connsiteY32" fmla="*/ 716661 h 895661"/>
              <a:gd name="connsiteX33" fmla="*/ 2263806 w 2878457"/>
              <a:gd name="connsiteY33" fmla="*/ 707783 h 895661"/>
              <a:gd name="connsiteX34" fmla="*/ 2308194 w 2878457"/>
              <a:gd name="connsiteY34" fmla="*/ 663395 h 895661"/>
              <a:gd name="connsiteX35" fmla="*/ 2361460 w 2878457"/>
              <a:gd name="connsiteY35" fmla="*/ 636762 h 895661"/>
              <a:gd name="connsiteX36" fmla="*/ 2388093 w 2878457"/>
              <a:gd name="connsiteY36" fmla="*/ 610129 h 895661"/>
              <a:gd name="connsiteX37" fmla="*/ 2450237 w 2878457"/>
              <a:gd name="connsiteY37" fmla="*/ 556863 h 895661"/>
              <a:gd name="connsiteX38" fmla="*/ 2494625 w 2878457"/>
              <a:gd name="connsiteY38" fmla="*/ 512475 h 895661"/>
              <a:gd name="connsiteX39" fmla="*/ 2530136 w 2878457"/>
              <a:gd name="connsiteY39" fmla="*/ 468086 h 895661"/>
              <a:gd name="connsiteX40" fmla="*/ 2547891 w 2878457"/>
              <a:gd name="connsiteY40" fmla="*/ 441453 h 895661"/>
              <a:gd name="connsiteX41" fmla="*/ 2601157 w 2878457"/>
              <a:gd name="connsiteY41" fmla="*/ 405943 h 895661"/>
              <a:gd name="connsiteX42" fmla="*/ 2636668 w 2878457"/>
              <a:gd name="connsiteY42" fmla="*/ 361554 h 895661"/>
              <a:gd name="connsiteX43" fmla="*/ 2654423 w 2878457"/>
              <a:gd name="connsiteY43" fmla="*/ 334921 h 895661"/>
              <a:gd name="connsiteX44" fmla="*/ 2707689 w 2878457"/>
              <a:gd name="connsiteY44" fmla="*/ 299411 h 895661"/>
              <a:gd name="connsiteX45" fmla="*/ 2725444 w 2878457"/>
              <a:gd name="connsiteY45" fmla="*/ 272778 h 895661"/>
              <a:gd name="connsiteX46" fmla="*/ 2752077 w 2878457"/>
              <a:gd name="connsiteY46" fmla="*/ 255022 h 895661"/>
              <a:gd name="connsiteX47" fmla="*/ 2769833 w 2878457"/>
              <a:gd name="connsiteY47" fmla="*/ 237267 h 895661"/>
              <a:gd name="connsiteX48" fmla="*/ 2778710 w 2878457"/>
              <a:gd name="connsiteY48" fmla="*/ 210634 h 895661"/>
              <a:gd name="connsiteX49" fmla="*/ 2796466 w 2878457"/>
              <a:gd name="connsiteY49" fmla="*/ 192879 h 895661"/>
              <a:gd name="connsiteX50" fmla="*/ 2814221 w 2878457"/>
              <a:gd name="connsiteY50" fmla="*/ 139613 h 895661"/>
              <a:gd name="connsiteX51" fmla="*/ 2823099 w 2878457"/>
              <a:gd name="connsiteY51" fmla="*/ 112980 h 895661"/>
              <a:gd name="connsiteX52" fmla="*/ 2831976 w 2878457"/>
              <a:gd name="connsiteY52" fmla="*/ 86347 h 895661"/>
              <a:gd name="connsiteX53" fmla="*/ 2849732 w 2878457"/>
              <a:gd name="connsiteY53" fmla="*/ 59714 h 895661"/>
              <a:gd name="connsiteX54" fmla="*/ 2858609 w 2878457"/>
              <a:gd name="connsiteY54" fmla="*/ 33081 h 895661"/>
              <a:gd name="connsiteX55" fmla="*/ 2876365 w 2878457"/>
              <a:gd name="connsiteY55" fmla="*/ 6448 h 895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878457" h="895661">
                <a:moveTo>
                  <a:pt x="0" y="503597"/>
                </a:moveTo>
                <a:cubicBezTo>
                  <a:pt x="2959" y="515434"/>
                  <a:pt x="3420" y="528195"/>
                  <a:pt x="8877" y="539108"/>
                </a:cubicBezTo>
                <a:cubicBezTo>
                  <a:pt x="16021" y="553397"/>
                  <a:pt x="42813" y="566256"/>
                  <a:pt x="53266" y="574618"/>
                </a:cubicBezTo>
                <a:cubicBezTo>
                  <a:pt x="59802" y="579847"/>
                  <a:pt x="64485" y="587145"/>
                  <a:pt x="71021" y="592374"/>
                </a:cubicBezTo>
                <a:cubicBezTo>
                  <a:pt x="79352" y="599039"/>
                  <a:pt x="88972" y="603927"/>
                  <a:pt x="97654" y="610129"/>
                </a:cubicBezTo>
                <a:cubicBezTo>
                  <a:pt x="109694" y="618729"/>
                  <a:pt x="120318" y="629421"/>
                  <a:pt x="133165" y="636762"/>
                </a:cubicBezTo>
                <a:cubicBezTo>
                  <a:pt x="141290" y="641405"/>
                  <a:pt x="151428" y="641455"/>
                  <a:pt x="159798" y="645640"/>
                </a:cubicBezTo>
                <a:cubicBezTo>
                  <a:pt x="169341" y="650412"/>
                  <a:pt x="177167" y="658102"/>
                  <a:pt x="186431" y="663395"/>
                </a:cubicBezTo>
                <a:cubicBezTo>
                  <a:pt x="197921" y="669961"/>
                  <a:pt x="210594" y="674341"/>
                  <a:pt x="221942" y="681150"/>
                </a:cubicBezTo>
                <a:cubicBezTo>
                  <a:pt x="240240" y="692129"/>
                  <a:pt x="254964" y="709913"/>
                  <a:pt x="275208" y="716661"/>
                </a:cubicBezTo>
                <a:cubicBezTo>
                  <a:pt x="284086" y="719620"/>
                  <a:pt x="293661" y="720994"/>
                  <a:pt x="301841" y="725539"/>
                </a:cubicBezTo>
                <a:cubicBezTo>
                  <a:pt x="320495" y="735902"/>
                  <a:pt x="334863" y="754301"/>
                  <a:pt x="355107" y="761049"/>
                </a:cubicBezTo>
                <a:cubicBezTo>
                  <a:pt x="402066" y="776702"/>
                  <a:pt x="366259" y="766305"/>
                  <a:pt x="435006" y="778805"/>
                </a:cubicBezTo>
                <a:cubicBezTo>
                  <a:pt x="449852" y="781504"/>
                  <a:pt x="464408" y="785920"/>
                  <a:pt x="479394" y="787683"/>
                </a:cubicBezTo>
                <a:cubicBezTo>
                  <a:pt x="514784" y="791846"/>
                  <a:pt x="550469" y="793014"/>
                  <a:pt x="585926" y="796560"/>
                </a:cubicBezTo>
                <a:cubicBezTo>
                  <a:pt x="609666" y="798934"/>
                  <a:pt x="633273" y="802479"/>
                  <a:pt x="656947" y="805438"/>
                </a:cubicBezTo>
                <a:cubicBezTo>
                  <a:pt x="729768" y="829713"/>
                  <a:pt x="614813" y="793460"/>
                  <a:pt x="763479" y="823193"/>
                </a:cubicBezTo>
                <a:cubicBezTo>
                  <a:pt x="781831" y="826863"/>
                  <a:pt x="798990" y="835031"/>
                  <a:pt x="816745" y="840949"/>
                </a:cubicBezTo>
                <a:lnTo>
                  <a:pt x="896644" y="867582"/>
                </a:lnTo>
                <a:cubicBezTo>
                  <a:pt x="905522" y="870541"/>
                  <a:pt x="914101" y="874624"/>
                  <a:pt x="923277" y="876459"/>
                </a:cubicBezTo>
                <a:cubicBezTo>
                  <a:pt x="1017081" y="895220"/>
                  <a:pt x="952603" y="884451"/>
                  <a:pt x="1118586" y="894215"/>
                </a:cubicBezTo>
                <a:cubicBezTo>
                  <a:pt x="1361957" y="859447"/>
                  <a:pt x="1090021" y="895661"/>
                  <a:pt x="1704512" y="876459"/>
                </a:cubicBezTo>
                <a:cubicBezTo>
                  <a:pt x="1719594" y="875988"/>
                  <a:pt x="1733987" y="869876"/>
                  <a:pt x="1748901" y="867582"/>
                </a:cubicBezTo>
                <a:cubicBezTo>
                  <a:pt x="1772482" y="863954"/>
                  <a:pt x="1796248" y="861663"/>
                  <a:pt x="1819922" y="858704"/>
                </a:cubicBezTo>
                <a:cubicBezTo>
                  <a:pt x="1828800" y="855745"/>
                  <a:pt x="1837557" y="852397"/>
                  <a:pt x="1846555" y="849826"/>
                </a:cubicBezTo>
                <a:cubicBezTo>
                  <a:pt x="1859836" y="846031"/>
                  <a:pt x="1894503" y="839169"/>
                  <a:pt x="1908699" y="832071"/>
                </a:cubicBezTo>
                <a:cubicBezTo>
                  <a:pt x="1952094" y="810374"/>
                  <a:pt x="1917338" y="816595"/>
                  <a:pt x="1961965" y="805438"/>
                </a:cubicBezTo>
                <a:cubicBezTo>
                  <a:pt x="1976603" y="801778"/>
                  <a:pt x="1991714" y="800220"/>
                  <a:pt x="2006353" y="796560"/>
                </a:cubicBezTo>
                <a:cubicBezTo>
                  <a:pt x="2048562" y="786008"/>
                  <a:pt x="2018691" y="787106"/>
                  <a:pt x="2068497" y="778805"/>
                </a:cubicBezTo>
                <a:cubicBezTo>
                  <a:pt x="2092030" y="774883"/>
                  <a:pt x="2115844" y="772886"/>
                  <a:pt x="2139518" y="769927"/>
                </a:cubicBezTo>
                <a:cubicBezTo>
                  <a:pt x="2148396" y="764009"/>
                  <a:pt x="2156401" y="756505"/>
                  <a:pt x="2166151" y="752172"/>
                </a:cubicBezTo>
                <a:cubicBezTo>
                  <a:pt x="2183254" y="744571"/>
                  <a:pt x="2219417" y="734416"/>
                  <a:pt x="2219417" y="734416"/>
                </a:cubicBezTo>
                <a:cubicBezTo>
                  <a:pt x="2225336" y="728498"/>
                  <a:pt x="2229996" y="720967"/>
                  <a:pt x="2237173" y="716661"/>
                </a:cubicBezTo>
                <a:cubicBezTo>
                  <a:pt x="2245197" y="711846"/>
                  <a:pt x="2256499" y="713629"/>
                  <a:pt x="2263806" y="707783"/>
                </a:cubicBezTo>
                <a:cubicBezTo>
                  <a:pt x="2322990" y="660435"/>
                  <a:pt x="2237173" y="698906"/>
                  <a:pt x="2308194" y="663395"/>
                </a:cubicBezTo>
                <a:cubicBezTo>
                  <a:pt x="2348231" y="643377"/>
                  <a:pt x="2323299" y="668562"/>
                  <a:pt x="2361460" y="636762"/>
                </a:cubicBezTo>
                <a:cubicBezTo>
                  <a:pt x="2371105" y="628725"/>
                  <a:pt x="2378448" y="618166"/>
                  <a:pt x="2388093" y="610129"/>
                </a:cubicBezTo>
                <a:cubicBezTo>
                  <a:pt x="2418213" y="585029"/>
                  <a:pt x="2423564" y="596874"/>
                  <a:pt x="2450237" y="556863"/>
                </a:cubicBezTo>
                <a:cubicBezTo>
                  <a:pt x="2473910" y="521352"/>
                  <a:pt x="2459114" y="536148"/>
                  <a:pt x="2494625" y="512475"/>
                </a:cubicBezTo>
                <a:cubicBezTo>
                  <a:pt x="2549272" y="430503"/>
                  <a:pt x="2479536" y="531336"/>
                  <a:pt x="2530136" y="468086"/>
                </a:cubicBezTo>
                <a:cubicBezTo>
                  <a:pt x="2536801" y="459754"/>
                  <a:pt x="2539861" y="448479"/>
                  <a:pt x="2547891" y="441453"/>
                </a:cubicBezTo>
                <a:cubicBezTo>
                  <a:pt x="2563950" y="427401"/>
                  <a:pt x="2601157" y="405943"/>
                  <a:pt x="2601157" y="405943"/>
                </a:cubicBezTo>
                <a:cubicBezTo>
                  <a:pt x="2655804" y="323971"/>
                  <a:pt x="2586068" y="424804"/>
                  <a:pt x="2636668" y="361554"/>
                </a:cubicBezTo>
                <a:cubicBezTo>
                  <a:pt x="2643333" y="353222"/>
                  <a:pt x="2646393" y="341947"/>
                  <a:pt x="2654423" y="334921"/>
                </a:cubicBezTo>
                <a:cubicBezTo>
                  <a:pt x="2670482" y="320869"/>
                  <a:pt x="2707689" y="299411"/>
                  <a:pt x="2707689" y="299411"/>
                </a:cubicBezTo>
                <a:cubicBezTo>
                  <a:pt x="2713607" y="290533"/>
                  <a:pt x="2717900" y="280323"/>
                  <a:pt x="2725444" y="272778"/>
                </a:cubicBezTo>
                <a:cubicBezTo>
                  <a:pt x="2732989" y="265233"/>
                  <a:pt x="2743745" y="261687"/>
                  <a:pt x="2752077" y="255022"/>
                </a:cubicBezTo>
                <a:cubicBezTo>
                  <a:pt x="2758613" y="249793"/>
                  <a:pt x="2763914" y="243185"/>
                  <a:pt x="2769833" y="237267"/>
                </a:cubicBezTo>
                <a:cubicBezTo>
                  <a:pt x="2772792" y="228389"/>
                  <a:pt x="2773895" y="218658"/>
                  <a:pt x="2778710" y="210634"/>
                </a:cubicBezTo>
                <a:cubicBezTo>
                  <a:pt x="2783016" y="203457"/>
                  <a:pt x="2792723" y="200365"/>
                  <a:pt x="2796466" y="192879"/>
                </a:cubicBezTo>
                <a:cubicBezTo>
                  <a:pt x="2804836" y="176139"/>
                  <a:pt x="2808303" y="157368"/>
                  <a:pt x="2814221" y="139613"/>
                </a:cubicBezTo>
                <a:lnTo>
                  <a:pt x="2823099" y="112980"/>
                </a:lnTo>
                <a:cubicBezTo>
                  <a:pt x="2826058" y="104102"/>
                  <a:pt x="2826785" y="94133"/>
                  <a:pt x="2831976" y="86347"/>
                </a:cubicBezTo>
                <a:lnTo>
                  <a:pt x="2849732" y="59714"/>
                </a:lnTo>
                <a:cubicBezTo>
                  <a:pt x="2852691" y="50836"/>
                  <a:pt x="2853794" y="41105"/>
                  <a:pt x="2858609" y="33081"/>
                </a:cubicBezTo>
                <a:cubicBezTo>
                  <a:pt x="2878457" y="0"/>
                  <a:pt x="2876365" y="28373"/>
                  <a:pt x="2876365" y="6448"/>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rgbClr val="FF0000"/>
              </a:solidFill>
            </a:endParaRPr>
          </a:p>
        </p:txBody>
      </p:sp>
      <p:sp>
        <p:nvSpPr>
          <p:cNvPr id="10" name="Freeform 9"/>
          <p:cNvSpPr/>
          <p:nvPr/>
        </p:nvSpPr>
        <p:spPr>
          <a:xfrm>
            <a:off x="2574524" y="3744506"/>
            <a:ext cx="5362113" cy="1519952"/>
          </a:xfrm>
          <a:custGeom>
            <a:avLst/>
            <a:gdLst>
              <a:gd name="connsiteX0" fmla="*/ 0 w 5362113"/>
              <a:gd name="connsiteY0" fmla="*/ 1519952 h 1519952"/>
              <a:gd name="connsiteX1" fmla="*/ 26633 w 5362113"/>
              <a:gd name="connsiteY1" fmla="*/ 1493319 h 1519952"/>
              <a:gd name="connsiteX2" fmla="*/ 79899 w 5362113"/>
              <a:gd name="connsiteY2" fmla="*/ 1475564 h 1519952"/>
              <a:gd name="connsiteX3" fmla="*/ 124288 w 5362113"/>
              <a:gd name="connsiteY3" fmla="*/ 1448931 h 1519952"/>
              <a:gd name="connsiteX4" fmla="*/ 150921 w 5362113"/>
              <a:gd name="connsiteY4" fmla="*/ 1422298 h 1519952"/>
              <a:gd name="connsiteX5" fmla="*/ 239697 w 5362113"/>
              <a:gd name="connsiteY5" fmla="*/ 1395665 h 1519952"/>
              <a:gd name="connsiteX6" fmla="*/ 292963 w 5362113"/>
              <a:gd name="connsiteY6" fmla="*/ 1377910 h 1519952"/>
              <a:gd name="connsiteX7" fmla="*/ 328474 w 5362113"/>
              <a:gd name="connsiteY7" fmla="*/ 1369032 h 1519952"/>
              <a:gd name="connsiteX8" fmla="*/ 381740 w 5362113"/>
              <a:gd name="connsiteY8" fmla="*/ 1351277 h 1519952"/>
              <a:gd name="connsiteX9" fmla="*/ 426128 w 5362113"/>
              <a:gd name="connsiteY9" fmla="*/ 1324644 h 1519952"/>
              <a:gd name="connsiteX10" fmla="*/ 443884 w 5362113"/>
              <a:gd name="connsiteY10" fmla="*/ 1306888 h 1519952"/>
              <a:gd name="connsiteX11" fmla="*/ 497150 w 5362113"/>
              <a:gd name="connsiteY11" fmla="*/ 1280255 h 1519952"/>
              <a:gd name="connsiteX12" fmla="*/ 550416 w 5362113"/>
              <a:gd name="connsiteY12" fmla="*/ 1253622 h 1519952"/>
              <a:gd name="connsiteX13" fmla="*/ 621437 w 5362113"/>
              <a:gd name="connsiteY13" fmla="*/ 1235867 h 1519952"/>
              <a:gd name="connsiteX14" fmla="*/ 701336 w 5362113"/>
              <a:gd name="connsiteY14" fmla="*/ 1209234 h 1519952"/>
              <a:gd name="connsiteX15" fmla="*/ 727969 w 5362113"/>
              <a:gd name="connsiteY15" fmla="*/ 1200356 h 1519952"/>
              <a:gd name="connsiteX16" fmla="*/ 754602 w 5362113"/>
              <a:gd name="connsiteY16" fmla="*/ 1191478 h 1519952"/>
              <a:gd name="connsiteX17" fmla="*/ 781235 w 5362113"/>
              <a:gd name="connsiteY17" fmla="*/ 1173723 h 1519952"/>
              <a:gd name="connsiteX18" fmla="*/ 798991 w 5362113"/>
              <a:gd name="connsiteY18" fmla="*/ 1155968 h 1519952"/>
              <a:gd name="connsiteX19" fmla="*/ 825624 w 5362113"/>
              <a:gd name="connsiteY19" fmla="*/ 1147090 h 1519952"/>
              <a:gd name="connsiteX20" fmla="*/ 861134 w 5362113"/>
              <a:gd name="connsiteY20" fmla="*/ 1129335 h 1519952"/>
              <a:gd name="connsiteX21" fmla="*/ 905523 w 5362113"/>
              <a:gd name="connsiteY21" fmla="*/ 1102702 h 1519952"/>
              <a:gd name="connsiteX22" fmla="*/ 932156 w 5362113"/>
              <a:gd name="connsiteY22" fmla="*/ 1084946 h 1519952"/>
              <a:gd name="connsiteX23" fmla="*/ 985422 w 5362113"/>
              <a:gd name="connsiteY23" fmla="*/ 1067191 h 1519952"/>
              <a:gd name="connsiteX24" fmla="*/ 1012055 w 5362113"/>
              <a:gd name="connsiteY24" fmla="*/ 1049436 h 1519952"/>
              <a:gd name="connsiteX25" fmla="*/ 1065321 w 5362113"/>
              <a:gd name="connsiteY25" fmla="*/ 1031680 h 1519952"/>
              <a:gd name="connsiteX26" fmla="*/ 1091954 w 5362113"/>
              <a:gd name="connsiteY26" fmla="*/ 1022803 h 1519952"/>
              <a:gd name="connsiteX27" fmla="*/ 1136342 w 5362113"/>
              <a:gd name="connsiteY27" fmla="*/ 996170 h 1519952"/>
              <a:gd name="connsiteX28" fmla="*/ 1154097 w 5362113"/>
              <a:gd name="connsiteY28" fmla="*/ 978414 h 1519952"/>
              <a:gd name="connsiteX29" fmla="*/ 1207363 w 5362113"/>
              <a:gd name="connsiteY29" fmla="*/ 960659 h 1519952"/>
              <a:gd name="connsiteX30" fmla="*/ 1233996 w 5362113"/>
              <a:gd name="connsiteY30" fmla="*/ 942904 h 1519952"/>
              <a:gd name="connsiteX31" fmla="*/ 1287262 w 5362113"/>
              <a:gd name="connsiteY31" fmla="*/ 925148 h 1519952"/>
              <a:gd name="connsiteX32" fmla="*/ 1313895 w 5362113"/>
              <a:gd name="connsiteY32" fmla="*/ 916271 h 1519952"/>
              <a:gd name="connsiteX33" fmla="*/ 1331651 w 5362113"/>
              <a:gd name="connsiteY33" fmla="*/ 898515 h 1519952"/>
              <a:gd name="connsiteX34" fmla="*/ 1384917 w 5362113"/>
              <a:gd name="connsiteY34" fmla="*/ 880760 h 1519952"/>
              <a:gd name="connsiteX35" fmla="*/ 1411550 w 5362113"/>
              <a:gd name="connsiteY35" fmla="*/ 871882 h 1519952"/>
              <a:gd name="connsiteX36" fmla="*/ 1438183 w 5362113"/>
              <a:gd name="connsiteY36" fmla="*/ 854127 h 1519952"/>
              <a:gd name="connsiteX37" fmla="*/ 1482571 w 5362113"/>
              <a:gd name="connsiteY37" fmla="*/ 818616 h 1519952"/>
              <a:gd name="connsiteX38" fmla="*/ 1535837 w 5362113"/>
              <a:gd name="connsiteY38" fmla="*/ 783106 h 1519952"/>
              <a:gd name="connsiteX39" fmla="*/ 1580226 w 5362113"/>
              <a:gd name="connsiteY39" fmla="*/ 756473 h 1519952"/>
              <a:gd name="connsiteX40" fmla="*/ 1606859 w 5362113"/>
              <a:gd name="connsiteY40" fmla="*/ 738717 h 1519952"/>
              <a:gd name="connsiteX41" fmla="*/ 1660125 w 5362113"/>
              <a:gd name="connsiteY41" fmla="*/ 729840 h 1519952"/>
              <a:gd name="connsiteX42" fmla="*/ 1695635 w 5362113"/>
              <a:gd name="connsiteY42" fmla="*/ 720962 h 1519952"/>
              <a:gd name="connsiteX43" fmla="*/ 1748901 w 5362113"/>
              <a:gd name="connsiteY43" fmla="*/ 703207 h 1519952"/>
              <a:gd name="connsiteX44" fmla="*/ 1882066 w 5362113"/>
              <a:gd name="connsiteY44" fmla="*/ 658818 h 1519952"/>
              <a:gd name="connsiteX45" fmla="*/ 1935332 w 5362113"/>
              <a:gd name="connsiteY45" fmla="*/ 641063 h 1519952"/>
              <a:gd name="connsiteX46" fmla="*/ 1961965 w 5362113"/>
              <a:gd name="connsiteY46" fmla="*/ 632185 h 1519952"/>
              <a:gd name="connsiteX47" fmla="*/ 2015231 w 5362113"/>
              <a:gd name="connsiteY47" fmla="*/ 605552 h 1519952"/>
              <a:gd name="connsiteX48" fmla="*/ 2059620 w 5362113"/>
              <a:gd name="connsiteY48" fmla="*/ 570042 h 1519952"/>
              <a:gd name="connsiteX49" fmla="*/ 2077375 w 5362113"/>
              <a:gd name="connsiteY49" fmla="*/ 552286 h 1519952"/>
              <a:gd name="connsiteX50" fmla="*/ 2104008 w 5362113"/>
              <a:gd name="connsiteY50" fmla="*/ 543409 h 1519952"/>
              <a:gd name="connsiteX51" fmla="*/ 2148396 w 5362113"/>
              <a:gd name="connsiteY51" fmla="*/ 516776 h 1519952"/>
              <a:gd name="connsiteX52" fmla="*/ 2166152 w 5362113"/>
              <a:gd name="connsiteY52" fmla="*/ 499020 h 1519952"/>
              <a:gd name="connsiteX53" fmla="*/ 2219418 w 5362113"/>
              <a:gd name="connsiteY53" fmla="*/ 463510 h 1519952"/>
              <a:gd name="connsiteX54" fmla="*/ 2228295 w 5362113"/>
              <a:gd name="connsiteY54" fmla="*/ 436877 h 1519952"/>
              <a:gd name="connsiteX55" fmla="*/ 2281561 w 5362113"/>
              <a:gd name="connsiteY55" fmla="*/ 419121 h 1519952"/>
              <a:gd name="connsiteX56" fmla="*/ 2334827 w 5362113"/>
              <a:gd name="connsiteY56" fmla="*/ 401366 h 1519952"/>
              <a:gd name="connsiteX57" fmla="*/ 2361460 w 5362113"/>
              <a:gd name="connsiteY57" fmla="*/ 392488 h 1519952"/>
              <a:gd name="connsiteX58" fmla="*/ 2396971 w 5362113"/>
              <a:gd name="connsiteY58" fmla="*/ 383611 h 1519952"/>
              <a:gd name="connsiteX59" fmla="*/ 2441359 w 5362113"/>
              <a:gd name="connsiteY59" fmla="*/ 374733 h 1519952"/>
              <a:gd name="connsiteX60" fmla="*/ 2467993 w 5362113"/>
              <a:gd name="connsiteY60" fmla="*/ 365855 h 1519952"/>
              <a:gd name="connsiteX61" fmla="*/ 2547892 w 5362113"/>
              <a:gd name="connsiteY61" fmla="*/ 348100 h 1519952"/>
              <a:gd name="connsiteX62" fmla="*/ 2574525 w 5362113"/>
              <a:gd name="connsiteY62" fmla="*/ 339222 h 1519952"/>
              <a:gd name="connsiteX63" fmla="*/ 2601158 w 5362113"/>
              <a:gd name="connsiteY63" fmla="*/ 321467 h 1519952"/>
              <a:gd name="connsiteX64" fmla="*/ 2672179 w 5362113"/>
              <a:gd name="connsiteY64" fmla="*/ 303711 h 1519952"/>
              <a:gd name="connsiteX65" fmla="*/ 2698812 w 5362113"/>
              <a:gd name="connsiteY65" fmla="*/ 285956 h 1519952"/>
              <a:gd name="connsiteX66" fmla="*/ 2734323 w 5362113"/>
              <a:gd name="connsiteY66" fmla="*/ 277078 h 1519952"/>
              <a:gd name="connsiteX67" fmla="*/ 2831977 w 5362113"/>
              <a:gd name="connsiteY67" fmla="*/ 259323 h 1519952"/>
              <a:gd name="connsiteX68" fmla="*/ 3142695 w 5362113"/>
              <a:gd name="connsiteY68" fmla="*/ 241568 h 1519952"/>
              <a:gd name="connsiteX69" fmla="*/ 3391270 w 5362113"/>
              <a:gd name="connsiteY69" fmla="*/ 232690 h 1519952"/>
              <a:gd name="connsiteX70" fmla="*/ 3542191 w 5362113"/>
              <a:gd name="connsiteY70" fmla="*/ 241568 h 1519952"/>
              <a:gd name="connsiteX71" fmla="*/ 3586579 w 5362113"/>
              <a:gd name="connsiteY71" fmla="*/ 250445 h 1519952"/>
              <a:gd name="connsiteX72" fmla="*/ 3701989 w 5362113"/>
              <a:gd name="connsiteY72" fmla="*/ 259323 h 1519952"/>
              <a:gd name="connsiteX73" fmla="*/ 3764132 w 5362113"/>
              <a:gd name="connsiteY73" fmla="*/ 277078 h 1519952"/>
              <a:gd name="connsiteX74" fmla="*/ 3835154 w 5362113"/>
              <a:gd name="connsiteY74" fmla="*/ 285956 h 1519952"/>
              <a:gd name="connsiteX75" fmla="*/ 3915053 w 5362113"/>
              <a:gd name="connsiteY75" fmla="*/ 312589 h 1519952"/>
              <a:gd name="connsiteX76" fmla="*/ 3941686 w 5362113"/>
              <a:gd name="connsiteY76" fmla="*/ 321467 h 1519952"/>
              <a:gd name="connsiteX77" fmla="*/ 3977196 w 5362113"/>
              <a:gd name="connsiteY77" fmla="*/ 330344 h 1519952"/>
              <a:gd name="connsiteX78" fmla="*/ 4003829 w 5362113"/>
              <a:gd name="connsiteY78" fmla="*/ 339222 h 1519952"/>
              <a:gd name="connsiteX79" fmla="*/ 4074851 w 5362113"/>
              <a:gd name="connsiteY79" fmla="*/ 348100 h 1519952"/>
              <a:gd name="connsiteX80" fmla="*/ 4678532 w 5362113"/>
              <a:gd name="connsiteY80" fmla="*/ 330344 h 1519952"/>
              <a:gd name="connsiteX81" fmla="*/ 4758431 w 5362113"/>
              <a:gd name="connsiteY81" fmla="*/ 303711 h 1519952"/>
              <a:gd name="connsiteX82" fmla="*/ 4847208 w 5362113"/>
              <a:gd name="connsiteY82" fmla="*/ 285956 h 1519952"/>
              <a:gd name="connsiteX83" fmla="*/ 4900474 w 5362113"/>
              <a:gd name="connsiteY83" fmla="*/ 268201 h 1519952"/>
              <a:gd name="connsiteX84" fmla="*/ 4962618 w 5362113"/>
              <a:gd name="connsiteY84" fmla="*/ 214935 h 1519952"/>
              <a:gd name="connsiteX85" fmla="*/ 4998128 w 5362113"/>
              <a:gd name="connsiteY85" fmla="*/ 179424 h 1519952"/>
              <a:gd name="connsiteX86" fmla="*/ 5007006 w 5362113"/>
              <a:gd name="connsiteY86" fmla="*/ 152791 h 1519952"/>
              <a:gd name="connsiteX87" fmla="*/ 5033639 w 5362113"/>
              <a:gd name="connsiteY87" fmla="*/ 135036 h 1519952"/>
              <a:gd name="connsiteX88" fmla="*/ 5069150 w 5362113"/>
              <a:gd name="connsiteY88" fmla="*/ 99525 h 1519952"/>
              <a:gd name="connsiteX89" fmla="*/ 5095783 w 5362113"/>
              <a:gd name="connsiteY89" fmla="*/ 72892 h 1519952"/>
              <a:gd name="connsiteX90" fmla="*/ 5122416 w 5362113"/>
              <a:gd name="connsiteY90" fmla="*/ 64014 h 1519952"/>
              <a:gd name="connsiteX91" fmla="*/ 5193437 w 5362113"/>
              <a:gd name="connsiteY91" fmla="*/ 46259 h 1519952"/>
              <a:gd name="connsiteX92" fmla="*/ 5246703 w 5362113"/>
              <a:gd name="connsiteY92" fmla="*/ 28504 h 1519952"/>
              <a:gd name="connsiteX93" fmla="*/ 5317725 w 5362113"/>
              <a:gd name="connsiteY93" fmla="*/ 10748 h 1519952"/>
              <a:gd name="connsiteX94" fmla="*/ 5362113 w 5362113"/>
              <a:gd name="connsiteY94" fmla="*/ 1871 h 151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5362113" h="1519952">
                <a:moveTo>
                  <a:pt x="0" y="1519952"/>
                </a:moveTo>
                <a:cubicBezTo>
                  <a:pt x="8878" y="1511074"/>
                  <a:pt x="15658" y="1499416"/>
                  <a:pt x="26633" y="1493319"/>
                </a:cubicBezTo>
                <a:cubicBezTo>
                  <a:pt x="42994" y="1484230"/>
                  <a:pt x="79899" y="1475564"/>
                  <a:pt x="79899" y="1475564"/>
                </a:cubicBezTo>
                <a:cubicBezTo>
                  <a:pt x="135201" y="1420265"/>
                  <a:pt x="55135" y="1495033"/>
                  <a:pt x="124288" y="1448931"/>
                </a:cubicBezTo>
                <a:cubicBezTo>
                  <a:pt x="134734" y="1441967"/>
                  <a:pt x="139946" y="1428395"/>
                  <a:pt x="150921" y="1422298"/>
                </a:cubicBezTo>
                <a:cubicBezTo>
                  <a:pt x="175480" y="1408654"/>
                  <a:pt x="212291" y="1403887"/>
                  <a:pt x="239697" y="1395665"/>
                </a:cubicBezTo>
                <a:cubicBezTo>
                  <a:pt x="257623" y="1390287"/>
                  <a:pt x="274806" y="1382449"/>
                  <a:pt x="292963" y="1377910"/>
                </a:cubicBezTo>
                <a:cubicBezTo>
                  <a:pt x="304800" y="1374951"/>
                  <a:pt x="316787" y="1372538"/>
                  <a:pt x="328474" y="1369032"/>
                </a:cubicBezTo>
                <a:cubicBezTo>
                  <a:pt x="346400" y="1363654"/>
                  <a:pt x="381740" y="1351277"/>
                  <a:pt x="381740" y="1351277"/>
                </a:cubicBezTo>
                <a:cubicBezTo>
                  <a:pt x="426726" y="1306289"/>
                  <a:pt x="368508" y="1359216"/>
                  <a:pt x="426128" y="1324644"/>
                </a:cubicBezTo>
                <a:cubicBezTo>
                  <a:pt x="433305" y="1320338"/>
                  <a:pt x="437348" y="1312117"/>
                  <a:pt x="443884" y="1306888"/>
                </a:cubicBezTo>
                <a:cubicBezTo>
                  <a:pt x="486285" y="1272968"/>
                  <a:pt x="453395" y="1302133"/>
                  <a:pt x="497150" y="1280255"/>
                </a:cubicBezTo>
                <a:cubicBezTo>
                  <a:pt x="545631" y="1256014"/>
                  <a:pt x="501328" y="1267010"/>
                  <a:pt x="550416" y="1253622"/>
                </a:cubicBezTo>
                <a:cubicBezTo>
                  <a:pt x="573958" y="1247201"/>
                  <a:pt x="598287" y="1243584"/>
                  <a:pt x="621437" y="1235867"/>
                </a:cubicBezTo>
                <a:lnTo>
                  <a:pt x="701336" y="1209234"/>
                </a:lnTo>
                <a:lnTo>
                  <a:pt x="727969" y="1200356"/>
                </a:lnTo>
                <a:cubicBezTo>
                  <a:pt x="736847" y="1197397"/>
                  <a:pt x="746816" y="1196669"/>
                  <a:pt x="754602" y="1191478"/>
                </a:cubicBezTo>
                <a:cubicBezTo>
                  <a:pt x="763480" y="1185560"/>
                  <a:pt x="772903" y="1180388"/>
                  <a:pt x="781235" y="1173723"/>
                </a:cubicBezTo>
                <a:cubicBezTo>
                  <a:pt x="787771" y="1168494"/>
                  <a:pt x="791814" y="1160274"/>
                  <a:pt x="798991" y="1155968"/>
                </a:cubicBezTo>
                <a:cubicBezTo>
                  <a:pt x="807015" y="1151153"/>
                  <a:pt x="817023" y="1150776"/>
                  <a:pt x="825624" y="1147090"/>
                </a:cubicBezTo>
                <a:cubicBezTo>
                  <a:pt x="837788" y="1141877"/>
                  <a:pt x="850123" y="1136676"/>
                  <a:pt x="861134" y="1129335"/>
                </a:cubicBezTo>
                <a:cubicBezTo>
                  <a:pt x="909877" y="1096839"/>
                  <a:pt x="843704" y="1123307"/>
                  <a:pt x="905523" y="1102702"/>
                </a:cubicBezTo>
                <a:cubicBezTo>
                  <a:pt x="914401" y="1096783"/>
                  <a:pt x="922406" y="1089279"/>
                  <a:pt x="932156" y="1084946"/>
                </a:cubicBezTo>
                <a:cubicBezTo>
                  <a:pt x="949259" y="1077345"/>
                  <a:pt x="969849" y="1077572"/>
                  <a:pt x="985422" y="1067191"/>
                </a:cubicBezTo>
                <a:cubicBezTo>
                  <a:pt x="994300" y="1061273"/>
                  <a:pt x="1002305" y="1053769"/>
                  <a:pt x="1012055" y="1049436"/>
                </a:cubicBezTo>
                <a:cubicBezTo>
                  <a:pt x="1029158" y="1041835"/>
                  <a:pt x="1047566" y="1037598"/>
                  <a:pt x="1065321" y="1031680"/>
                </a:cubicBezTo>
                <a:lnTo>
                  <a:pt x="1091954" y="1022803"/>
                </a:lnTo>
                <a:cubicBezTo>
                  <a:pt x="1136941" y="977813"/>
                  <a:pt x="1078720" y="1030744"/>
                  <a:pt x="1136342" y="996170"/>
                </a:cubicBezTo>
                <a:cubicBezTo>
                  <a:pt x="1143519" y="991864"/>
                  <a:pt x="1146611" y="982157"/>
                  <a:pt x="1154097" y="978414"/>
                </a:cubicBezTo>
                <a:cubicBezTo>
                  <a:pt x="1170837" y="970044"/>
                  <a:pt x="1191790" y="971040"/>
                  <a:pt x="1207363" y="960659"/>
                </a:cubicBezTo>
                <a:cubicBezTo>
                  <a:pt x="1216241" y="954741"/>
                  <a:pt x="1224246" y="947237"/>
                  <a:pt x="1233996" y="942904"/>
                </a:cubicBezTo>
                <a:cubicBezTo>
                  <a:pt x="1251099" y="935303"/>
                  <a:pt x="1269507" y="931066"/>
                  <a:pt x="1287262" y="925148"/>
                </a:cubicBezTo>
                <a:lnTo>
                  <a:pt x="1313895" y="916271"/>
                </a:lnTo>
                <a:cubicBezTo>
                  <a:pt x="1319814" y="910352"/>
                  <a:pt x="1324164" y="902258"/>
                  <a:pt x="1331651" y="898515"/>
                </a:cubicBezTo>
                <a:cubicBezTo>
                  <a:pt x="1348391" y="890145"/>
                  <a:pt x="1367162" y="886678"/>
                  <a:pt x="1384917" y="880760"/>
                </a:cubicBezTo>
                <a:cubicBezTo>
                  <a:pt x="1393795" y="877801"/>
                  <a:pt x="1403764" y="877073"/>
                  <a:pt x="1411550" y="871882"/>
                </a:cubicBezTo>
                <a:lnTo>
                  <a:pt x="1438183" y="854127"/>
                </a:lnTo>
                <a:cubicBezTo>
                  <a:pt x="1477891" y="794564"/>
                  <a:pt x="1431115" y="852921"/>
                  <a:pt x="1482571" y="818616"/>
                </a:cubicBezTo>
                <a:cubicBezTo>
                  <a:pt x="1549067" y="774285"/>
                  <a:pt x="1472513" y="804212"/>
                  <a:pt x="1535837" y="783106"/>
                </a:cubicBezTo>
                <a:cubicBezTo>
                  <a:pt x="1570520" y="748423"/>
                  <a:pt x="1534126" y="779523"/>
                  <a:pt x="1580226" y="756473"/>
                </a:cubicBezTo>
                <a:cubicBezTo>
                  <a:pt x="1589769" y="751701"/>
                  <a:pt x="1596737" y="742091"/>
                  <a:pt x="1606859" y="738717"/>
                </a:cubicBezTo>
                <a:cubicBezTo>
                  <a:pt x="1623935" y="733025"/>
                  <a:pt x="1642474" y="733370"/>
                  <a:pt x="1660125" y="729840"/>
                </a:cubicBezTo>
                <a:cubicBezTo>
                  <a:pt x="1672089" y="727447"/>
                  <a:pt x="1683949" y="724468"/>
                  <a:pt x="1695635" y="720962"/>
                </a:cubicBezTo>
                <a:cubicBezTo>
                  <a:pt x="1713561" y="715584"/>
                  <a:pt x="1731146" y="709125"/>
                  <a:pt x="1748901" y="703207"/>
                </a:cubicBezTo>
                <a:lnTo>
                  <a:pt x="1882066" y="658818"/>
                </a:lnTo>
                <a:lnTo>
                  <a:pt x="1935332" y="641063"/>
                </a:lnTo>
                <a:cubicBezTo>
                  <a:pt x="1944210" y="638104"/>
                  <a:pt x="1954179" y="637376"/>
                  <a:pt x="1961965" y="632185"/>
                </a:cubicBezTo>
                <a:cubicBezTo>
                  <a:pt x="1996384" y="609239"/>
                  <a:pt x="1978476" y="617804"/>
                  <a:pt x="2015231" y="605552"/>
                </a:cubicBezTo>
                <a:cubicBezTo>
                  <a:pt x="2058112" y="562673"/>
                  <a:pt x="2003612" y="614849"/>
                  <a:pt x="2059620" y="570042"/>
                </a:cubicBezTo>
                <a:cubicBezTo>
                  <a:pt x="2066156" y="564813"/>
                  <a:pt x="2070198" y="556592"/>
                  <a:pt x="2077375" y="552286"/>
                </a:cubicBezTo>
                <a:cubicBezTo>
                  <a:pt x="2085399" y="547471"/>
                  <a:pt x="2095130" y="546368"/>
                  <a:pt x="2104008" y="543409"/>
                </a:cubicBezTo>
                <a:cubicBezTo>
                  <a:pt x="2148994" y="498421"/>
                  <a:pt x="2090776" y="551348"/>
                  <a:pt x="2148396" y="516776"/>
                </a:cubicBezTo>
                <a:cubicBezTo>
                  <a:pt x="2155573" y="512470"/>
                  <a:pt x="2159456" y="504042"/>
                  <a:pt x="2166152" y="499020"/>
                </a:cubicBezTo>
                <a:cubicBezTo>
                  <a:pt x="2183223" y="486217"/>
                  <a:pt x="2219418" y="463510"/>
                  <a:pt x="2219418" y="463510"/>
                </a:cubicBezTo>
                <a:cubicBezTo>
                  <a:pt x="2222377" y="454632"/>
                  <a:pt x="2220680" y="442316"/>
                  <a:pt x="2228295" y="436877"/>
                </a:cubicBezTo>
                <a:cubicBezTo>
                  <a:pt x="2243525" y="425998"/>
                  <a:pt x="2263806" y="425039"/>
                  <a:pt x="2281561" y="419121"/>
                </a:cubicBezTo>
                <a:lnTo>
                  <a:pt x="2334827" y="401366"/>
                </a:lnTo>
                <a:cubicBezTo>
                  <a:pt x="2343705" y="398407"/>
                  <a:pt x="2352381" y="394757"/>
                  <a:pt x="2361460" y="392488"/>
                </a:cubicBezTo>
                <a:cubicBezTo>
                  <a:pt x="2373297" y="389529"/>
                  <a:pt x="2385060" y="386258"/>
                  <a:pt x="2396971" y="383611"/>
                </a:cubicBezTo>
                <a:cubicBezTo>
                  <a:pt x="2411701" y="380338"/>
                  <a:pt x="2426721" y="378393"/>
                  <a:pt x="2441359" y="374733"/>
                </a:cubicBezTo>
                <a:cubicBezTo>
                  <a:pt x="2450438" y="372463"/>
                  <a:pt x="2458914" y="368125"/>
                  <a:pt x="2467993" y="365855"/>
                </a:cubicBezTo>
                <a:cubicBezTo>
                  <a:pt x="2541198" y="347553"/>
                  <a:pt x="2484115" y="366322"/>
                  <a:pt x="2547892" y="348100"/>
                </a:cubicBezTo>
                <a:cubicBezTo>
                  <a:pt x="2556890" y="345529"/>
                  <a:pt x="2566155" y="343407"/>
                  <a:pt x="2574525" y="339222"/>
                </a:cubicBezTo>
                <a:cubicBezTo>
                  <a:pt x="2584068" y="334450"/>
                  <a:pt x="2591168" y="325213"/>
                  <a:pt x="2601158" y="321467"/>
                </a:cubicBezTo>
                <a:cubicBezTo>
                  <a:pt x="2641681" y="306271"/>
                  <a:pt x="2639319" y="320141"/>
                  <a:pt x="2672179" y="303711"/>
                </a:cubicBezTo>
                <a:cubicBezTo>
                  <a:pt x="2681722" y="298939"/>
                  <a:pt x="2689005" y="290159"/>
                  <a:pt x="2698812" y="285956"/>
                </a:cubicBezTo>
                <a:cubicBezTo>
                  <a:pt x="2710027" y="281150"/>
                  <a:pt x="2722591" y="280430"/>
                  <a:pt x="2734323" y="277078"/>
                </a:cubicBezTo>
                <a:cubicBezTo>
                  <a:pt x="2798183" y="258833"/>
                  <a:pt x="2714465" y="274013"/>
                  <a:pt x="2831977" y="259323"/>
                </a:cubicBezTo>
                <a:cubicBezTo>
                  <a:pt x="2948691" y="220417"/>
                  <a:pt x="2847217" y="251417"/>
                  <a:pt x="3142695" y="241568"/>
                </a:cubicBezTo>
                <a:lnTo>
                  <a:pt x="3391270" y="232690"/>
                </a:lnTo>
                <a:cubicBezTo>
                  <a:pt x="3441577" y="235649"/>
                  <a:pt x="3492004" y="237006"/>
                  <a:pt x="3542191" y="241568"/>
                </a:cubicBezTo>
                <a:cubicBezTo>
                  <a:pt x="3557218" y="242934"/>
                  <a:pt x="3571582" y="248779"/>
                  <a:pt x="3586579" y="250445"/>
                </a:cubicBezTo>
                <a:cubicBezTo>
                  <a:pt x="3624927" y="254706"/>
                  <a:pt x="3663519" y="256364"/>
                  <a:pt x="3701989" y="259323"/>
                </a:cubicBezTo>
                <a:cubicBezTo>
                  <a:pt x="3723101" y="266361"/>
                  <a:pt x="3741833" y="273362"/>
                  <a:pt x="3764132" y="277078"/>
                </a:cubicBezTo>
                <a:cubicBezTo>
                  <a:pt x="3787666" y="281000"/>
                  <a:pt x="3811480" y="282997"/>
                  <a:pt x="3835154" y="285956"/>
                </a:cubicBezTo>
                <a:lnTo>
                  <a:pt x="3915053" y="312589"/>
                </a:lnTo>
                <a:cubicBezTo>
                  <a:pt x="3923931" y="315548"/>
                  <a:pt x="3932607" y="319197"/>
                  <a:pt x="3941686" y="321467"/>
                </a:cubicBezTo>
                <a:cubicBezTo>
                  <a:pt x="3953523" y="324426"/>
                  <a:pt x="3965465" y="326992"/>
                  <a:pt x="3977196" y="330344"/>
                </a:cubicBezTo>
                <a:cubicBezTo>
                  <a:pt x="3986194" y="332915"/>
                  <a:pt x="3994622" y="337548"/>
                  <a:pt x="4003829" y="339222"/>
                </a:cubicBezTo>
                <a:cubicBezTo>
                  <a:pt x="4027302" y="343490"/>
                  <a:pt x="4051177" y="345141"/>
                  <a:pt x="4074851" y="348100"/>
                </a:cubicBezTo>
                <a:lnTo>
                  <a:pt x="4678532" y="330344"/>
                </a:lnTo>
                <a:cubicBezTo>
                  <a:pt x="4678539" y="330343"/>
                  <a:pt x="4745112" y="308151"/>
                  <a:pt x="4758431" y="303711"/>
                </a:cubicBezTo>
                <a:cubicBezTo>
                  <a:pt x="4804911" y="288218"/>
                  <a:pt x="4775810" y="296156"/>
                  <a:pt x="4847208" y="285956"/>
                </a:cubicBezTo>
                <a:cubicBezTo>
                  <a:pt x="4864963" y="280038"/>
                  <a:pt x="4887240" y="281435"/>
                  <a:pt x="4900474" y="268201"/>
                </a:cubicBezTo>
                <a:cubicBezTo>
                  <a:pt x="4943530" y="225145"/>
                  <a:pt x="4922056" y="241976"/>
                  <a:pt x="4962618" y="214935"/>
                </a:cubicBezTo>
                <a:cubicBezTo>
                  <a:pt x="4986289" y="143916"/>
                  <a:pt x="4950782" y="226770"/>
                  <a:pt x="4998128" y="179424"/>
                </a:cubicBezTo>
                <a:cubicBezTo>
                  <a:pt x="5004745" y="172807"/>
                  <a:pt x="5001160" y="160098"/>
                  <a:pt x="5007006" y="152791"/>
                </a:cubicBezTo>
                <a:cubicBezTo>
                  <a:pt x="5013671" y="144460"/>
                  <a:pt x="5024761" y="140954"/>
                  <a:pt x="5033639" y="135036"/>
                </a:cubicBezTo>
                <a:cubicBezTo>
                  <a:pt x="5050549" y="84307"/>
                  <a:pt x="5028566" y="126581"/>
                  <a:pt x="5069150" y="99525"/>
                </a:cubicBezTo>
                <a:cubicBezTo>
                  <a:pt x="5079596" y="92561"/>
                  <a:pt x="5085337" y="79856"/>
                  <a:pt x="5095783" y="72892"/>
                </a:cubicBezTo>
                <a:cubicBezTo>
                  <a:pt x="5103569" y="67701"/>
                  <a:pt x="5113388" y="66476"/>
                  <a:pt x="5122416" y="64014"/>
                </a:cubicBezTo>
                <a:cubicBezTo>
                  <a:pt x="5145958" y="57593"/>
                  <a:pt x="5170287" y="53976"/>
                  <a:pt x="5193437" y="46259"/>
                </a:cubicBezTo>
                <a:cubicBezTo>
                  <a:pt x="5211192" y="40341"/>
                  <a:pt x="5228546" y="33043"/>
                  <a:pt x="5246703" y="28504"/>
                </a:cubicBezTo>
                <a:cubicBezTo>
                  <a:pt x="5270377" y="22585"/>
                  <a:pt x="5294574" y="18464"/>
                  <a:pt x="5317725" y="10748"/>
                </a:cubicBezTo>
                <a:cubicBezTo>
                  <a:pt x="5349973" y="0"/>
                  <a:pt x="5335000" y="1871"/>
                  <a:pt x="5362113" y="1871"/>
                </a:cubicBezTo>
              </a:path>
            </a:pathLst>
          </a:cu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TextBox 11"/>
          <p:cNvSpPr txBox="1"/>
          <p:nvPr/>
        </p:nvSpPr>
        <p:spPr>
          <a:xfrm>
            <a:off x="639192" y="2246050"/>
            <a:ext cx="3861787" cy="369332"/>
          </a:xfrm>
          <a:prstGeom prst="rect">
            <a:avLst/>
          </a:prstGeom>
          <a:noFill/>
        </p:spPr>
        <p:txBody>
          <a:bodyPr wrap="square" rtlCol="0">
            <a:spAutoFit/>
          </a:bodyPr>
          <a:lstStyle/>
          <a:p>
            <a:r>
              <a:rPr lang="en-CA" b="1" dirty="0" smtClean="0">
                <a:solidFill>
                  <a:srgbClr val="FF0000"/>
                </a:solidFill>
              </a:rPr>
              <a:t>CONTROLLED  BURN  LINES </a:t>
            </a:r>
            <a:endParaRPr lang="en-CA" b="1" dirty="0">
              <a:solidFill>
                <a:srgbClr val="FF0000"/>
              </a:solidFill>
            </a:endParaRPr>
          </a:p>
        </p:txBody>
      </p:sp>
      <p:cxnSp>
        <p:nvCxnSpPr>
          <p:cNvPr id="14" name="Straight Arrow Connector 13"/>
          <p:cNvCxnSpPr/>
          <p:nvPr/>
        </p:nvCxnSpPr>
        <p:spPr>
          <a:xfrm>
            <a:off x="2121763" y="2610035"/>
            <a:ext cx="1154097" cy="217502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130641" y="2601157"/>
            <a:ext cx="2583402" cy="240584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5398"/>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ug. 19 overview.JPG"/>
          <p:cNvPicPr>
            <a:picLocks noGrp="1" noChangeAspect="1"/>
          </p:cNvPicPr>
          <p:nvPr>
            <p:ph sz="half" idx="1"/>
          </p:nvPr>
        </p:nvPicPr>
        <p:blipFill>
          <a:blip r:embed="rId3" cstate="print"/>
          <a:stretch>
            <a:fillRect/>
          </a:stretch>
        </p:blipFill>
        <p:spPr>
          <a:xfrm>
            <a:off x="0" y="2290619"/>
            <a:ext cx="4495800" cy="3500582"/>
          </a:xfrm>
        </p:spPr>
      </p:pic>
      <p:pic>
        <p:nvPicPr>
          <p:cNvPr id="10" name="Content Placeholder 9" descr="aug 19 hodsons upper camp VA0955.jpg"/>
          <p:cNvPicPr>
            <a:picLocks noGrp="1" noChangeAspect="1"/>
          </p:cNvPicPr>
          <p:nvPr>
            <p:ph sz="half" idx="2"/>
          </p:nvPr>
        </p:nvPicPr>
        <p:blipFill>
          <a:blip r:embed="rId4" cstate="print"/>
          <a:stretch>
            <a:fillRect/>
          </a:stretch>
        </p:blipFill>
        <p:spPr>
          <a:xfrm>
            <a:off x="4648200" y="2262909"/>
            <a:ext cx="4495800" cy="3546764"/>
          </a:xfrm>
        </p:spPr>
      </p:pic>
      <p:cxnSp>
        <p:nvCxnSpPr>
          <p:cNvPr id="12" name="Straight Arrow Connector 11"/>
          <p:cNvCxnSpPr/>
          <p:nvPr/>
        </p:nvCxnSpPr>
        <p:spPr>
          <a:xfrm flipV="1">
            <a:off x="2724727" y="4184073"/>
            <a:ext cx="3648364" cy="4156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itle 12"/>
          <p:cNvSpPr>
            <a:spLocks noGrp="1"/>
          </p:cNvSpPr>
          <p:nvPr>
            <p:ph type="title"/>
          </p:nvPr>
        </p:nvSpPr>
        <p:spPr>
          <a:xfrm>
            <a:off x="457200" y="274638"/>
            <a:ext cx="5786582" cy="1143000"/>
          </a:xfrm>
        </p:spPr>
        <p:txBody>
          <a:bodyPr/>
          <a:lstStyle/>
          <a:p>
            <a:r>
              <a:rPr lang="en-CA" dirty="0" smtClean="0">
                <a:solidFill>
                  <a:srgbClr val="C00000"/>
                </a:solidFill>
              </a:rPr>
              <a:t>Cabin Overview</a:t>
            </a:r>
            <a:endParaRPr lang="en-CA" dirty="0">
              <a:solidFill>
                <a:srgbClr val="C00000"/>
              </a:solidFill>
            </a:endParaRPr>
          </a:p>
        </p:txBody>
      </p:sp>
    </p:spTree>
  </p:cSld>
  <p:clrMapOvr>
    <a:masterClrMapping/>
  </p:clrMapOvr>
  <p:transition advClick="0" advTm="532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5213927" cy="1162050"/>
          </a:xfrm>
        </p:spPr>
        <p:txBody>
          <a:bodyPr/>
          <a:lstStyle/>
          <a:p>
            <a:r>
              <a:rPr lang="en-CA" sz="3200" b="0" dirty="0" smtClean="0">
                <a:solidFill>
                  <a:srgbClr val="C00000"/>
                </a:solidFill>
              </a:rPr>
              <a:t>Implementing Plan – Controlled Burn</a:t>
            </a:r>
            <a:endParaRPr lang="en-CA" sz="3200" b="0" dirty="0">
              <a:solidFill>
                <a:srgbClr val="C00000"/>
              </a:solidFill>
            </a:endParaRPr>
          </a:p>
        </p:txBody>
      </p:sp>
      <p:pic>
        <p:nvPicPr>
          <p:cNvPr id="6" name="Content Placeholder 5" descr="aug 20 burn off upper hodson camp VA0955.JPG"/>
          <p:cNvPicPr>
            <a:picLocks noGrp="1" noChangeAspect="1"/>
          </p:cNvPicPr>
          <p:nvPr>
            <p:ph idx="1"/>
          </p:nvPr>
        </p:nvPicPr>
        <p:blipFill>
          <a:blip r:embed="rId3" cstate="print"/>
          <a:stretch>
            <a:fillRect/>
          </a:stretch>
        </p:blipFill>
        <p:spPr>
          <a:xfrm rot="-5400000">
            <a:off x="3593523" y="2163907"/>
            <a:ext cx="5111750" cy="4276436"/>
          </a:xfrm>
        </p:spPr>
      </p:pic>
      <p:sp>
        <p:nvSpPr>
          <p:cNvPr id="7" name="Text Placeholder 6"/>
          <p:cNvSpPr>
            <a:spLocks noGrp="1"/>
          </p:cNvSpPr>
          <p:nvPr>
            <p:ph type="body" sz="half" idx="2"/>
          </p:nvPr>
        </p:nvSpPr>
        <p:spPr>
          <a:xfrm>
            <a:off x="457200" y="1893454"/>
            <a:ext cx="3377682" cy="4964546"/>
          </a:xfrm>
        </p:spPr>
        <p:txBody>
          <a:bodyPr/>
          <a:lstStyle/>
          <a:p>
            <a:r>
              <a:rPr lang="en-CA" sz="2400" kern="1200" dirty="0" smtClean="0">
                <a:latin typeface="Arial" charset="0"/>
                <a:cs typeface="Arial" charset="0"/>
              </a:rPr>
              <a:t>Photo of controlled burn on south side of river across from cabins. Burn was lower intensity ground fire for most part. Burn off removed fuel, thereby eliminating any chance of fire moving through area with high intensity causing fire brands to spot across river and into cabins.</a:t>
            </a:r>
            <a:endParaRPr lang="en-CA" sz="2400" kern="1200" dirty="0">
              <a:latin typeface="Arial" charset="0"/>
              <a:cs typeface="Arial" charset="0"/>
            </a:endParaRPr>
          </a:p>
        </p:txBody>
      </p:sp>
      <p:sp>
        <p:nvSpPr>
          <p:cNvPr id="8" name="TextBox 7"/>
          <p:cNvSpPr txBox="1"/>
          <p:nvPr/>
        </p:nvSpPr>
        <p:spPr>
          <a:xfrm>
            <a:off x="4876800" y="6419273"/>
            <a:ext cx="3260436" cy="369332"/>
          </a:xfrm>
          <a:prstGeom prst="rect">
            <a:avLst/>
          </a:prstGeom>
          <a:noFill/>
        </p:spPr>
        <p:txBody>
          <a:bodyPr wrap="square" rtlCol="0">
            <a:spAutoFit/>
          </a:bodyPr>
          <a:lstStyle/>
          <a:p>
            <a:r>
              <a:rPr lang="en-CA" b="1" dirty="0" smtClean="0"/>
              <a:t>CABINS   AND  DOCK</a:t>
            </a:r>
            <a:endParaRPr lang="en-CA" b="1" dirty="0"/>
          </a:p>
        </p:txBody>
      </p:sp>
      <p:cxnSp>
        <p:nvCxnSpPr>
          <p:cNvPr id="10" name="Straight Arrow Connector 9"/>
          <p:cNvCxnSpPr>
            <a:stCxn id="8" idx="1"/>
          </p:cNvCxnSpPr>
          <p:nvPr/>
        </p:nvCxnSpPr>
        <p:spPr>
          <a:xfrm flipH="1" flipV="1">
            <a:off x="4636655" y="6169891"/>
            <a:ext cx="240145" cy="43404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10576"/>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CA" dirty="0" smtClean="0">
                <a:solidFill>
                  <a:srgbClr val="C00000"/>
                </a:solidFill>
              </a:rPr>
              <a:t>Burn Out</a:t>
            </a:r>
            <a:endParaRPr lang="en-CA" dirty="0">
              <a:solidFill>
                <a:srgbClr val="C00000"/>
              </a:solidFill>
            </a:endParaRPr>
          </a:p>
        </p:txBody>
      </p:sp>
      <p:pic>
        <p:nvPicPr>
          <p:cNvPr id="10" name="Content Placeholder 9" descr="aug 20 burn off VA0955.JPG"/>
          <p:cNvPicPr>
            <a:picLocks noGrp="1" noChangeAspect="1"/>
          </p:cNvPicPr>
          <p:nvPr>
            <p:ph sz="half" idx="1"/>
          </p:nvPr>
        </p:nvPicPr>
        <p:blipFill>
          <a:blip r:embed="rId2" cstate="print"/>
          <a:stretch>
            <a:fillRect/>
          </a:stretch>
        </p:blipFill>
        <p:spPr>
          <a:xfrm rot="-5400000">
            <a:off x="-229827" y="2863417"/>
            <a:ext cx="4709321" cy="2975048"/>
          </a:xfrm>
        </p:spPr>
      </p:pic>
      <p:pic>
        <p:nvPicPr>
          <p:cNvPr id="11" name="Content Placeholder 10" descr="aug 20 burn off(1) VA0955.JPG"/>
          <p:cNvPicPr>
            <a:picLocks noGrp="1" noChangeAspect="1"/>
          </p:cNvPicPr>
          <p:nvPr>
            <p:ph sz="half" idx="2"/>
          </p:nvPr>
        </p:nvPicPr>
        <p:blipFill>
          <a:blip r:embed="rId3" cstate="print"/>
          <a:stretch>
            <a:fillRect/>
          </a:stretch>
        </p:blipFill>
        <p:spPr>
          <a:xfrm>
            <a:off x="3851565" y="3121891"/>
            <a:ext cx="5181600" cy="3556000"/>
          </a:xfrm>
        </p:spPr>
      </p:pic>
      <p:sp>
        <p:nvSpPr>
          <p:cNvPr id="13" name="TextBox 12"/>
          <p:cNvSpPr txBox="1"/>
          <p:nvPr/>
        </p:nvSpPr>
        <p:spPr>
          <a:xfrm>
            <a:off x="4008582" y="2096655"/>
            <a:ext cx="4895273" cy="923330"/>
          </a:xfrm>
          <a:prstGeom prst="rect">
            <a:avLst/>
          </a:prstGeom>
          <a:noFill/>
        </p:spPr>
        <p:txBody>
          <a:bodyPr wrap="square" rtlCol="0">
            <a:spAutoFit/>
          </a:bodyPr>
          <a:lstStyle/>
          <a:p>
            <a:r>
              <a:rPr lang="en-CA" sz="2700" dirty="0" smtClean="0"/>
              <a:t>Photos of controlled burn across river from cabins</a:t>
            </a:r>
            <a:endParaRPr lang="en-CA" sz="2700" dirty="0"/>
          </a:p>
        </p:txBody>
      </p:sp>
    </p:spTree>
  </p:cSld>
  <p:clrMapOvr>
    <a:masterClrMapping/>
  </p:clrMapOvr>
  <p:transition advClick="0" advTm="571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7347527" cy="1143000"/>
          </a:xfrm>
        </p:spPr>
        <p:txBody>
          <a:bodyPr/>
          <a:lstStyle/>
          <a:p>
            <a:r>
              <a:rPr lang="en-CA" dirty="0" smtClean="0">
                <a:solidFill>
                  <a:srgbClr val="C00000"/>
                </a:solidFill>
              </a:rPr>
              <a:t>The Plan – West Flank</a:t>
            </a:r>
            <a:endParaRPr lang="en-CA" dirty="0">
              <a:solidFill>
                <a:srgbClr val="C00000"/>
              </a:solidFill>
            </a:endParaRPr>
          </a:p>
        </p:txBody>
      </p:sp>
      <p:pic>
        <p:nvPicPr>
          <p:cNvPr id="4" name="Content Placeholder 3" descr="aug 19 west flank.JPG"/>
          <p:cNvPicPr>
            <a:picLocks noGrp="1" noChangeAspect="1"/>
          </p:cNvPicPr>
          <p:nvPr>
            <p:ph idx="1"/>
          </p:nvPr>
        </p:nvPicPr>
        <p:blipFill>
          <a:blip r:embed="rId3" cstate="print"/>
          <a:stretch>
            <a:fillRect/>
          </a:stretch>
        </p:blipFill>
        <p:spPr>
          <a:xfrm>
            <a:off x="415637" y="2038350"/>
            <a:ext cx="8331199" cy="4686299"/>
          </a:xfrm>
        </p:spPr>
      </p:pic>
      <p:sp>
        <p:nvSpPr>
          <p:cNvPr id="7" name="TextBox 6"/>
          <p:cNvSpPr txBox="1"/>
          <p:nvPr/>
        </p:nvSpPr>
        <p:spPr>
          <a:xfrm>
            <a:off x="544945" y="2189018"/>
            <a:ext cx="2770910" cy="369332"/>
          </a:xfrm>
          <a:prstGeom prst="rect">
            <a:avLst/>
          </a:prstGeom>
          <a:noFill/>
        </p:spPr>
        <p:txBody>
          <a:bodyPr wrap="square" rtlCol="0">
            <a:spAutoFit/>
          </a:bodyPr>
          <a:lstStyle/>
          <a:p>
            <a:r>
              <a:rPr lang="en-CA" b="1" dirty="0" smtClean="0">
                <a:solidFill>
                  <a:schemeClr val="bg1"/>
                </a:solidFill>
              </a:rPr>
              <a:t>AUGUST  19</a:t>
            </a:r>
            <a:endParaRPr lang="en-CA" b="1" dirty="0">
              <a:solidFill>
                <a:schemeClr val="bg1"/>
              </a:solidFill>
            </a:endParaRPr>
          </a:p>
        </p:txBody>
      </p:sp>
      <p:sp>
        <p:nvSpPr>
          <p:cNvPr id="8" name="Freeform 7"/>
          <p:cNvSpPr/>
          <p:nvPr/>
        </p:nvSpPr>
        <p:spPr>
          <a:xfrm>
            <a:off x="3950633" y="2326269"/>
            <a:ext cx="1907811" cy="1802386"/>
          </a:xfrm>
          <a:custGeom>
            <a:avLst/>
            <a:gdLst>
              <a:gd name="connsiteX0" fmla="*/ 1886749 w 1907811"/>
              <a:gd name="connsiteY0" fmla="*/ 10531 h 1802386"/>
              <a:gd name="connsiteX1" fmla="*/ 1831331 w 1907811"/>
              <a:gd name="connsiteY1" fmla="*/ 38240 h 1802386"/>
              <a:gd name="connsiteX2" fmla="*/ 1803622 w 1907811"/>
              <a:gd name="connsiteY2" fmla="*/ 56713 h 1802386"/>
              <a:gd name="connsiteX3" fmla="*/ 1738967 w 1907811"/>
              <a:gd name="connsiteY3" fmla="*/ 75186 h 1802386"/>
              <a:gd name="connsiteX4" fmla="*/ 1711258 w 1907811"/>
              <a:gd name="connsiteY4" fmla="*/ 84422 h 1802386"/>
              <a:gd name="connsiteX5" fmla="*/ 1674312 w 1907811"/>
              <a:gd name="connsiteY5" fmla="*/ 139840 h 1802386"/>
              <a:gd name="connsiteX6" fmla="*/ 1655840 w 1907811"/>
              <a:gd name="connsiteY6" fmla="*/ 167549 h 1802386"/>
              <a:gd name="connsiteX7" fmla="*/ 1628131 w 1907811"/>
              <a:gd name="connsiteY7" fmla="*/ 186022 h 1802386"/>
              <a:gd name="connsiteX8" fmla="*/ 1581949 w 1907811"/>
              <a:gd name="connsiteY8" fmla="*/ 222967 h 1802386"/>
              <a:gd name="connsiteX9" fmla="*/ 1526531 w 1907811"/>
              <a:gd name="connsiteY9" fmla="*/ 259913 h 1802386"/>
              <a:gd name="connsiteX10" fmla="*/ 1480349 w 1907811"/>
              <a:gd name="connsiteY10" fmla="*/ 306095 h 1802386"/>
              <a:gd name="connsiteX11" fmla="*/ 1424931 w 1907811"/>
              <a:gd name="connsiteY11" fmla="*/ 343040 h 1802386"/>
              <a:gd name="connsiteX12" fmla="*/ 1360276 w 1907811"/>
              <a:gd name="connsiteY12" fmla="*/ 407695 h 1802386"/>
              <a:gd name="connsiteX13" fmla="*/ 1351040 w 1907811"/>
              <a:gd name="connsiteY13" fmla="*/ 435404 h 1802386"/>
              <a:gd name="connsiteX14" fmla="*/ 1314094 w 1907811"/>
              <a:gd name="connsiteY14" fmla="*/ 444640 h 1802386"/>
              <a:gd name="connsiteX15" fmla="*/ 1258676 w 1907811"/>
              <a:gd name="connsiteY15" fmla="*/ 463113 h 1802386"/>
              <a:gd name="connsiteX16" fmla="*/ 1230967 w 1907811"/>
              <a:gd name="connsiteY16" fmla="*/ 472349 h 1802386"/>
              <a:gd name="connsiteX17" fmla="*/ 1175549 w 1907811"/>
              <a:gd name="connsiteY17" fmla="*/ 490822 h 1802386"/>
              <a:gd name="connsiteX18" fmla="*/ 1147840 w 1907811"/>
              <a:gd name="connsiteY18" fmla="*/ 500058 h 1802386"/>
              <a:gd name="connsiteX19" fmla="*/ 1092422 w 1907811"/>
              <a:gd name="connsiteY19" fmla="*/ 537004 h 1802386"/>
              <a:gd name="connsiteX20" fmla="*/ 1055476 w 1907811"/>
              <a:gd name="connsiteY20" fmla="*/ 573949 h 1802386"/>
              <a:gd name="connsiteX21" fmla="*/ 1018531 w 1907811"/>
              <a:gd name="connsiteY21" fmla="*/ 629367 h 1802386"/>
              <a:gd name="connsiteX22" fmla="*/ 963112 w 1907811"/>
              <a:gd name="connsiteY22" fmla="*/ 675549 h 1802386"/>
              <a:gd name="connsiteX23" fmla="*/ 926167 w 1907811"/>
              <a:gd name="connsiteY23" fmla="*/ 730967 h 1802386"/>
              <a:gd name="connsiteX24" fmla="*/ 907694 w 1907811"/>
              <a:gd name="connsiteY24" fmla="*/ 758676 h 1802386"/>
              <a:gd name="connsiteX25" fmla="*/ 889222 w 1907811"/>
              <a:gd name="connsiteY25" fmla="*/ 786386 h 1802386"/>
              <a:gd name="connsiteX26" fmla="*/ 861512 w 1907811"/>
              <a:gd name="connsiteY26" fmla="*/ 804858 h 1802386"/>
              <a:gd name="connsiteX27" fmla="*/ 806094 w 1907811"/>
              <a:gd name="connsiteY27" fmla="*/ 860276 h 1802386"/>
              <a:gd name="connsiteX28" fmla="*/ 722967 w 1907811"/>
              <a:gd name="connsiteY28" fmla="*/ 906458 h 1802386"/>
              <a:gd name="connsiteX29" fmla="*/ 639840 w 1907811"/>
              <a:gd name="connsiteY29" fmla="*/ 943404 h 1802386"/>
              <a:gd name="connsiteX30" fmla="*/ 612131 w 1907811"/>
              <a:gd name="connsiteY30" fmla="*/ 952640 h 1802386"/>
              <a:gd name="connsiteX31" fmla="*/ 584422 w 1907811"/>
              <a:gd name="connsiteY31" fmla="*/ 971113 h 1802386"/>
              <a:gd name="connsiteX32" fmla="*/ 556712 w 1907811"/>
              <a:gd name="connsiteY32" fmla="*/ 980349 h 1802386"/>
              <a:gd name="connsiteX33" fmla="*/ 501294 w 1907811"/>
              <a:gd name="connsiteY33" fmla="*/ 1017295 h 1802386"/>
              <a:gd name="connsiteX34" fmla="*/ 427403 w 1907811"/>
              <a:gd name="connsiteY34" fmla="*/ 1100422 h 1802386"/>
              <a:gd name="connsiteX35" fmla="*/ 399694 w 1907811"/>
              <a:gd name="connsiteY35" fmla="*/ 1128131 h 1802386"/>
              <a:gd name="connsiteX36" fmla="*/ 381222 w 1907811"/>
              <a:gd name="connsiteY36" fmla="*/ 1155840 h 1802386"/>
              <a:gd name="connsiteX37" fmla="*/ 353512 w 1907811"/>
              <a:gd name="connsiteY37" fmla="*/ 1211258 h 1802386"/>
              <a:gd name="connsiteX38" fmla="*/ 325803 w 1907811"/>
              <a:gd name="connsiteY38" fmla="*/ 1229731 h 1802386"/>
              <a:gd name="connsiteX39" fmla="*/ 307331 w 1907811"/>
              <a:gd name="connsiteY39" fmla="*/ 1257440 h 1802386"/>
              <a:gd name="connsiteX40" fmla="*/ 298094 w 1907811"/>
              <a:gd name="connsiteY40" fmla="*/ 1285149 h 1802386"/>
              <a:gd name="connsiteX41" fmla="*/ 261149 w 1907811"/>
              <a:gd name="connsiteY41" fmla="*/ 1340567 h 1802386"/>
              <a:gd name="connsiteX42" fmla="*/ 233440 w 1907811"/>
              <a:gd name="connsiteY42" fmla="*/ 1395986 h 1802386"/>
              <a:gd name="connsiteX43" fmla="*/ 224203 w 1907811"/>
              <a:gd name="connsiteY43" fmla="*/ 1423695 h 1802386"/>
              <a:gd name="connsiteX44" fmla="*/ 178022 w 1907811"/>
              <a:gd name="connsiteY44" fmla="*/ 1479113 h 1802386"/>
              <a:gd name="connsiteX45" fmla="*/ 150312 w 1907811"/>
              <a:gd name="connsiteY45" fmla="*/ 1497586 h 1802386"/>
              <a:gd name="connsiteX46" fmla="*/ 113367 w 1907811"/>
              <a:gd name="connsiteY46" fmla="*/ 1553004 h 1802386"/>
              <a:gd name="connsiteX47" fmla="*/ 104131 w 1907811"/>
              <a:gd name="connsiteY47" fmla="*/ 1580713 h 1802386"/>
              <a:gd name="connsiteX48" fmla="*/ 48712 w 1907811"/>
              <a:gd name="connsiteY48" fmla="*/ 1617658 h 1802386"/>
              <a:gd name="connsiteX49" fmla="*/ 21003 w 1907811"/>
              <a:gd name="connsiteY49" fmla="*/ 1673076 h 1802386"/>
              <a:gd name="connsiteX50" fmla="*/ 11767 w 1907811"/>
              <a:gd name="connsiteY50" fmla="*/ 1700786 h 1802386"/>
              <a:gd name="connsiteX51" fmla="*/ 2531 w 1907811"/>
              <a:gd name="connsiteY51" fmla="*/ 1802386 h 180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07811" h="1802386">
                <a:moveTo>
                  <a:pt x="1886749" y="10531"/>
                </a:moveTo>
                <a:cubicBezTo>
                  <a:pt x="1807338" y="63472"/>
                  <a:pt x="1907811" y="0"/>
                  <a:pt x="1831331" y="38240"/>
                </a:cubicBezTo>
                <a:cubicBezTo>
                  <a:pt x="1821402" y="43204"/>
                  <a:pt x="1813551" y="51749"/>
                  <a:pt x="1803622" y="56713"/>
                </a:cubicBezTo>
                <a:cubicBezTo>
                  <a:pt x="1788865" y="64091"/>
                  <a:pt x="1752768" y="71243"/>
                  <a:pt x="1738967" y="75186"/>
                </a:cubicBezTo>
                <a:cubicBezTo>
                  <a:pt x="1729606" y="77861"/>
                  <a:pt x="1720494" y="81343"/>
                  <a:pt x="1711258" y="84422"/>
                </a:cubicBezTo>
                <a:lnTo>
                  <a:pt x="1674312" y="139840"/>
                </a:lnTo>
                <a:cubicBezTo>
                  <a:pt x="1668155" y="149076"/>
                  <a:pt x="1665076" y="161391"/>
                  <a:pt x="1655840" y="167549"/>
                </a:cubicBezTo>
                <a:lnTo>
                  <a:pt x="1628131" y="186022"/>
                </a:lnTo>
                <a:cubicBezTo>
                  <a:pt x="1593997" y="237222"/>
                  <a:pt x="1629188" y="196723"/>
                  <a:pt x="1581949" y="222967"/>
                </a:cubicBezTo>
                <a:cubicBezTo>
                  <a:pt x="1562541" y="233749"/>
                  <a:pt x="1526531" y="259913"/>
                  <a:pt x="1526531" y="259913"/>
                </a:cubicBezTo>
                <a:cubicBezTo>
                  <a:pt x="1492664" y="310713"/>
                  <a:pt x="1526531" y="267610"/>
                  <a:pt x="1480349" y="306095"/>
                </a:cubicBezTo>
                <a:cubicBezTo>
                  <a:pt x="1434225" y="344532"/>
                  <a:pt x="1473626" y="326809"/>
                  <a:pt x="1424931" y="343040"/>
                </a:cubicBezTo>
                <a:cubicBezTo>
                  <a:pt x="1382584" y="406559"/>
                  <a:pt x="1409047" y="391437"/>
                  <a:pt x="1360276" y="407695"/>
                </a:cubicBezTo>
                <a:cubicBezTo>
                  <a:pt x="1357197" y="416931"/>
                  <a:pt x="1358643" y="429322"/>
                  <a:pt x="1351040" y="435404"/>
                </a:cubicBezTo>
                <a:cubicBezTo>
                  <a:pt x="1341127" y="443334"/>
                  <a:pt x="1326253" y="440992"/>
                  <a:pt x="1314094" y="444640"/>
                </a:cubicBezTo>
                <a:cubicBezTo>
                  <a:pt x="1295443" y="450235"/>
                  <a:pt x="1277149" y="456955"/>
                  <a:pt x="1258676" y="463113"/>
                </a:cubicBezTo>
                <a:lnTo>
                  <a:pt x="1230967" y="472349"/>
                </a:lnTo>
                <a:lnTo>
                  <a:pt x="1175549" y="490822"/>
                </a:lnTo>
                <a:lnTo>
                  <a:pt x="1147840" y="500058"/>
                </a:lnTo>
                <a:cubicBezTo>
                  <a:pt x="1129367" y="512373"/>
                  <a:pt x="1099443" y="515942"/>
                  <a:pt x="1092422" y="537004"/>
                </a:cubicBezTo>
                <a:cubicBezTo>
                  <a:pt x="1080106" y="573949"/>
                  <a:pt x="1092421" y="561634"/>
                  <a:pt x="1055476" y="573949"/>
                </a:cubicBezTo>
                <a:cubicBezTo>
                  <a:pt x="1043161" y="592422"/>
                  <a:pt x="1037004" y="617052"/>
                  <a:pt x="1018531" y="629367"/>
                </a:cubicBezTo>
                <a:cubicBezTo>
                  <a:pt x="993903" y="645786"/>
                  <a:pt x="982257" y="650934"/>
                  <a:pt x="963112" y="675549"/>
                </a:cubicBezTo>
                <a:cubicBezTo>
                  <a:pt x="949482" y="693074"/>
                  <a:pt x="938482" y="712494"/>
                  <a:pt x="926167" y="730967"/>
                </a:cubicBezTo>
                <a:lnTo>
                  <a:pt x="907694" y="758676"/>
                </a:lnTo>
                <a:cubicBezTo>
                  <a:pt x="901536" y="767913"/>
                  <a:pt x="898459" y="780229"/>
                  <a:pt x="889222" y="786386"/>
                </a:cubicBezTo>
                <a:cubicBezTo>
                  <a:pt x="879985" y="792543"/>
                  <a:pt x="869809" y="797483"/>
                  <a:pt x="861512" y="804858"/>
                </a:cubicBezTo>
                <a:cubicBezTo>
                  <a:pt x="841986" y="822214"/>
                  <a:pt x="827831" y="845785"/>
                  <a:pt x="806094" y="860276"/>
                </a:cubicBezTo>
                <a:cubicBezTo>
                  <a:pt x="742575" y="902623"/>
                  <a:pt x="771738" y="890201"/>
                  <a:pt x="722967" y="906458"/>
                </a:cubicBezTo>
                <a:cubicBezTo>
                  <a:pt x="679057" y="935732"/>
                  <a:pt x="705788" y="921421"/>
                  <a:pt x="639840" y="943404"/>
                </a:cubicBezTo>
                <a:lnTo>
                  <a:pt x="612131" y="952640"/>
                </a:lnTo>
                <a:cubicBezTo>
                  <a:pt x="602895" y="958798"/>
                  <a:pt x="594351" y="966149"/>
                  <a:pt x="584422" y="971113"/>
                </a:cubicBezTo>
                <a:cubicBezTo>
                  <a:pt x="575714" y="975467"/>
                  <a:pt x="565223" y="975621"/>
                  <a:pt x="556712" y="980349"/>
                </a:cubicBezTo>
                <a:cubicBezTo>
                  <a:pt x="537304" y="991131"/>
                  <a:pt x="501294" y="1017295"/>
                  <a:pt x="501294" y="1017295"/>
                </a:cubicBezTo>
                <a:cubicBezTo>
                  <a:pt x="468331" y="1066742"/>
                  <a:pt x="490672" y="1037154"/>
                  <a:pt x="427403" y="1100422"/>
                </a:cubicBezTo>
                <a:cubicBezTo>
                  <a:pt x="418167" y="1109658"/>
                  <a:pt x="406939" y="1117263"/>
                  <a:pt x="399694" y="1128131"/>
                </a:cubicBezTo>
                <a:cubicBezTo>
                  <a:pt x="393537" y="1137367"/>
                  <a:pt x="386186" y="1145911"/>
                  <a:pt x="381222" y="1155840"/>
                </a:cubicBezTo>
                <a:cubicBezTo>
                  <a:pt x="366198" y="1185887"/>
                  <a:pt x="379981" y="1184789"/>
                  <a:pt x="353512" y="1211258"/>
                </a:cubicBezTo>
                <a:cubicBezTo>
                  <a:pt x="345663" y="1219107"/>
                  <a:pt x="335039" y="1223573"/>
                  <a:pt x="325803" y="1229731"/>
                </a:cubicBezTo>
                <a:cubicBezTo>
                  <a:pt x="319646" y="1238967"/>
                  <a:pt x="312295" y="1247511"/>
                  <a:pt x="307331" y="1257440"/>
                </a:cubicBezTo>
                <a:cubicBezTo>
                  <a:pt x="302977" y="1266148"/>
                  <a:pt x="302822" y="1276638"/>
                  <a:pt x="298094" y="1285149"/>
                </a:cubicBezTo>
                <a:cubicBezTo>
                  <a:pt x="287312" y="1304556"/>
                  <a:pt x="268170" y="1319505"/>
                  <a:pt x="261149" y="1340567"/>
                </a:cubicBezTo>
                <a:cubicBezTo>
                  <a:pt x="237932" y="1410214"/>
                  <a:pt x="269250" y="1324365"/>
                  <a:pt x="233440" y="1395986"/>
                </a:cubicBezTo>
                <a:cubicBezTo>
                  <a:pt x="229086" y="1404694"/>
                  <a:pt x="228557" y="1414987"/>
                  <a:pt x="224203" y="1423695"/>
                </a:cubicBezTo>
                <a:cubicBezTo>
                  <a:pt x="213823" y="1444455"/>
                  <a:pt x="195532" y="1464521"/>
                  <a:pt x="178022" y="1479113"/>
                </a:cubicBezTo>
                <a:cubicBezTo>
                  <a:pt x="169494" y="1486220"/>
                  <a:pt x="159549" y="1491428"/>
                  <a:pt x="150312" y="1497586"/>
                </a:cubicBezTo>
                <a:cubicBezTo>
                  <a:pt x="137997" y="1516059"/>
                  <a:pt x="120387" y="1531942"/>
                  <a:pt x="113367" y="1553004"/>
                </a:cubicBezTo>
                <a:cubicBezTo>
                  <a:pt x="110288" y="1562240"/>
                  <a:pt x="111015" y="1573829"/>
                  <a:pt x="104131" y="1580713"/>
                </a:cubicBezTo>
                <a:cubicBezTo>
                  <a:pt x="88432" y="1596412"/>
                  <a:pt x="48712" y="1617658"/>
                  <a:pt x="48712" y="1617658"/>
                </a:cubicBezTo>
                <a:cubicBezTo>
                  <a:pt x="25496" y="1687308"/>
                  <a:pt x="56814" y="1601453"/>
                  <a:pt x="21003" y="1673076"/>
                </a:cubicBezTo>
                <a:cubicBezTo>
                  <a:pt x="16649" y="1681784"/>
                  <a:pt x="13879" y="1691282"/>
                  <a:pt x="11767" y="1700786"/>
                </a:cubicBezTo>
                <a:cubicBezTo>
                  <a:pt x="0" y="1753739"/>
                  <a:pt x="2531" y="1751985"/>
                  <a:pt x="2531" y="1802386"/>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chemeClr val="accent1"/>
              </a:solidFill>
            </a:endParaRPr>
          </a:p>
        </p:txBody>
      </p:sp>
      <p:sp>
        <p:nvSpPr>
          <p:cNvPr id="9" name="Freeform 8"/>
          <p:cNvSpPr/>
          <p:nvPr/>
        </p:nvSpPr>
        <p:spPr>
          <a:xfrm>
            <a:off x="439201" y="3951217"/>
            <a:ext cx="4225163" cy="1692201"/>
          </a:xfrm>
          <a:custGeom>
            <a:avLst/>
            <a:gdLst>
              <a:gd name="connsiteX0" fmla="*/ 4225163 w 4225163"/>
              <a:gd name="connsiteY0" fmla="*/ 1692201 h 1692201"/>
              <a:gd name="connsiteX1" fmla="*/ 4142035 w 4225163"/>
              <a:gd name="connsiteY1" fmla="*/ 1646019 h 1692201"/>
              <a:gd name="connsiteX2" fmla="*/ 4105090 w 4225163"/>
              <a:gd name="connsiteY2" fmla="*/ 1636783 h 1692201"/>
              <a:gd name="connsiteX3" fmla="*/ 4077381 w 4225163"/>
              <a:gd name="connsiteY3" fmla="*/ 1618310 h 1692201"/>
              <a:gd name="connsiteX4" fmla="*/ 4021963 w 4225163"/>
              <a:gd name="connsiteY4" fmla="*/ 1599838 h 1692201"/>
              <a:gd name="connsiteX5" fmla="*/ 3938835 w 4225163"/>
              <a:gd name="connsiteY5" fmla="*/ 1562892 h 1692201"/>
              <a:gd name="connsiteX6" fmla="*/ 3874181 w 4225163"/>
              <a:gd name="connsiteY6" fmla="*/ 1544419 h 1692201"/>
              <a:gd name="connsiteX7" fmla="*/ 3818763 w 4225163"/>
              <a:gd name="connsiteY7" fmla="*/ 1507474 h 1692201"/>
              <a:gd name="connsiteX8" fmla="*/ 3652508 w 4225163"/>
              <a:gd name="connsiteY8" fmla="*/ 1489001 h 1692201"/>
              <a:gd name="connsiteX9" fmla="*/ 3569381 w 4225163"/>
              <a:gd name="connsiteY9" fmla="*/ 1479765 h 1692201"/>
              <a:gd name="connsiteX10" fmla="*/ 3440072 w 4225163"/>
              <a:gd name="connsiteY10" fmla="*/ 1442819 h 1692201"/>
              <a:gd name="connsiteX11" fmla="*/ 3412363 w 4225163"/>
              <a:gd name="connsiteY11" fmla="*/ 1433583 h 1692201"/>
              <a:gd name="connsiteX12" fmla="*/ 3384654 w 4225163"/>
              <a:gd name="connsiteY12" fmla="*/ 1424347 h 1692201"/>
              <a:gd name="connsiteX13" fmla="*/ 3301526 w 4225163"/>
              <a:gd name="connsiteY13" fmla="*/ 1368928 h 1692201"/>
              <a:gd name="connsiteX14" fmla="*/ 3273817 w 4225163"/>
              <a:gd name="connsiteY14" fmla="*/ 1350456 h 1692201"/>
              <a:gd name="connsiteX15" fmla="*/ 3218399 w 4225163"/>
              <a:gd name="connsiteY15" fmla="*/ 1331983 h 1692201"/>
              <a:gd name="connsiteX16" fmla="*/ 3162981 w 4225163"/>
              <a:gd name="connsiteY16" fmla="*/ 1313510 h 1692201"/>
              <a:gd name="connsiteX17" fmla="*/ 3135272 w 4225163"/>
              <a:gd name="connsiteY17" fmla="*/ 1304274 h 1692201"/>
              <a:gd name="connsiteX18" fmla="*/ 3107563 w 4225163"/>
              <a:gd name="connsiteY18" fmla="*/ 1285801 h 1692201"/>
              <a:gd name="connsiteX19" fmla="*/ 3052144 w 4225163"/>
              <a:gd name="connsiteY19" fmla="*/ 1267328 h 1692201"/>
              <a:gd name="connsiteX20" fmla="*/ 3024435 w 4225163"/>
              <a:gd name="connsiteY20" fmla="*/ 1248856 h 1692201"/>
              <a:gd name="connsiteX21" fmla="*/ 2969017 w 4225163"/>
              <a:gd name="connsiteY21" fmla="*/ 1230383 h 1692201"/>
              <a:gd name="connsiteX22" fmla="*/ 2941308 w 4225163"/>
              <a:gd name="connsiteY22" fmla="*/ 1211910 h 1692201"/>
              <a:gd name="connsiteX23" fmla="*/ 2904363 w 4225163"/>
              <a:gd name="connsiteY23" fmla="*/ 1202674 h 1692201"/>
              <a:gd name="connsiteX24" fmla="*/ 2876654 w 4225163"/>
              <a:gd name="connsiteY24" fmla="*/ 1193438 h 1692201"/>
              <a:gd name="connsiteX25" fmla="*/ 2848944 w 4225163"/>
              <a:gd name="connsiteY25" fmla="*/ 1174965 h 1692201"/>
              <a:gd name="connsiteX26" fmla="*/ 2765817 w 4225163"/>
              <a:gd name="connsiteY26" fmla="*/ 1147256 h 1692201"/>
              <a:gd name="connsiteX27" fmla="*/ 2738108 w 4225163"/>
              <a:gd name="connsiteY27" fmla="*/ 1138019 h 1692201"/>
              <a:gd name="connsiteX28" fmla="*/ 2636508 w 4225163"/>
              <a:gd name="connsiteY28" fmla="*/ 1082601 h 1692201"/>
              <a:gd name="connsiteX29" fmla="*/ 2618035 w 4225163"/>
              <a:gd name="connsiteY29" fmla="*/ 1054892 h 1692201"/>
              <a:gd name="connsiteX30" fmla="*/ 2562617 w 4225163"/>
              <a:gd name="connsiteY30" fmla="*/ 1036419 h 1692201"/>
              <a:gd name="connsiteX31" fmla="*/ 2507199 w 4225163"/>
              <a:gd name="connsiteY31" fmla="*/ 1017947 h 1692201"/>
              <a:gd name="connsiteX32" fmla="*/ 2479490 w 4225163"/>
              <a:gd name="connsiteY32" fmla="*/ 1008710 h 1692201"/>
              <a:gd name="connsiteX33" fmla="*/ 2414835 w 4225163"/>
              <a:gd name="connsiteY33" fmla="*/ 990238 h 1692201"/>
              <a:gd name="connsiteX34" fmla="*/ 2359417 w 4225163"/>
              <a:gd name="connsiteY34" fmla="*/ 962528 h 1692201"/>
              <a:gd name="connsiteX35" fmla="*/ 2331708 w 4225163"/>
              <a:gd name="connsiteY35" fmla="*/ 944056 h 1692201"/>
              <a:gd name="connsiteX36" fmla="*/ 2276290 w 4225163"/>
              <a:gd name="connsiteY36" fmla="*/ 925583 h 1692201"/>
              <a:gd name="connsiteX37" fmla="*/ 2248581 w 4225163"/>
              <a:gd name="connsiteY37" fmla="*/ 907110 h 1692201"/>
              <a:gd name="connsiteX38" fmla="*/ 2193163 w 4225163"/>
              <a:gd name="connsiteY38" fmla="*/ 888638 h 1692201"/>
              <a:gd name="connsiteX39" fmla="*/ 2165454 w 4225163"/>
              <a:gd name="connsiteY39" fmla="*/ 879401 h 1692201"/>
              <a:gd name="connsiteX40" fmla="*/ 2128508 w 4225163"/>
              <a:gd name="connsiteY40" fmla="*/ 870165 h 1692201"/>
              <a:gd name="connsiteX41" fmla="*/ 2073090 w 4225163"/>
              <a:gd name="connsiteY41" fmla="*/ 851692 h 1692201"/>
              <a:gd name="connsiteX42" fmla="*/ 2045381 w 4225163"/>
              <a:gd name="connsiteY42" fmla="*/ 833219 h 1692201"/>
              <a:gd name="connsiteX43" fmla="*/ 1989963 w 4225163"/>
              <a:gd name="connsiteY43" fmla="*/ 814747 h 1692201"/>
              <a:gd name="connsiteX44" fmla="*/ 1962254 w 4225163"/>
              <a:gd name="connsiteY44" fmla="*/ 796274 h 1692201"/>
              <a:gd name="connsiteX45" fmla="*/ 1897599 w 4225163"/>
              <a:gd name="connsiteY45" fmla="*/ 777801 h 1692201"/>
              <a:gd name="connsiteX46" fmla="*/ 1842181 w 4225163"/>
              <a:gd name="connsiteY46" fmla="*/ 759328 h 1692201"/>
              <a:gd name="connsiteX47" fmla="*/ 1814472 w 4225163"/>
              <a:gd name="connsiteY47" fmla="*/ 750092 h 1692201"/>
              <a:gd name="connsiteX48" fmla="*/ 1722108 w 4225163"/>
              <a:gd name="connsiteY48" fmla="*/ 722383 h 1692201"/>
              <a:gd name="connsiteX49" fmla="*/ 1666690 w 4225163"/>
              <a:gd name="connsiteY49" fmla="*/ 703910 h 1692201"/>
              <a:gd name="connsiteX50" fmla="*/ 1611272 w 4225163"/>
              <a:gd name="connsiteY50" fmla="*/ 666965 h 1692201"/>
              <a:gd name="connsiteX51" fmla="*/ 1592799 w 4225163"/>
              <a:gd name="connsiteY51" fmla="*/ 639256 h 1692201"/>
              <a:gd name="connsiteX52" fmla="*/ 1537381 w 4225163"/>
              <a:gd name="connsiteY52" fmla="*/ 611547 h 1692201"/>
              <a:gd name="connsiteX53" fmla="*/ 1528144 w 4225163"/>
              <a:gd name="connsiteY53" fmla="*/ 583838 h 1692201"/>
              <a:gd name="connsiteX54" fmla="*/ 1472726 w 4225163"/>
              <a:gd name="connsiteY54" fmla="*/ 565365 h 1692201"/>
              <a:gd name="connsiteX55" fmla="*/ 1389599 w 4225163"/>
              <a:gd name="connsiteY55" fmla="*/ 528419 h 1692201"/>
              <a:gd name="connsiteX56" fmla="*/ 1361890 w 4225163"/>
              <a:gd name="connsiteY56" fmla="*/ 519183 h 1692201"/>
              <a:gd name="connsiteX57" fmla="*/ 1334181 w 4225163"/>
              <a:gd name="connsiteY57" fmla="*/ 509947 h 1692201"/>
              <a:gd name="connsiteX58" fmla="*/ 1251054 w 4225163"/>
              <a:gd name="connsiteY58" fmla="*/ 463765 h 1692201"/>
              <a:gd name="connsiteX59" fmla="*/ 1195635 w 4225163"/>
              <a:gd name="connsiteY59" fmla="*/ 436056 h 1692201"/>
              <a:gd name="connsiteX60" fmla="*/ 1167926 w 4225163"/>
              <a:gd name="connsiteY60" fmla="*/ 417583 h 1692201"/>
              <a:gd name="connsiteX61" fmla="*/ 1140217 w 4225163"/>
              <a:gd name="connsiteY61" fmla="*/ 408347 h 1692201"/>
              <a:gd name="connsiteX62" fmla="*/ 1047854 w 4225163"/>
              <a:gd name="connsiteY62" fmla="*/ 371401 h 1692201"/>
              <a:gd name="connsiteX63" fmla="*/ 927781 w 4225163"/>
              <a:gd name="connsiteY63" fmla="*/ 352928 h 1692201"/>
              <a:gd name="connsiteX64" fmla="*/ 826181 w 4225163"/>
              <a:gd name="connsiteY64" fmla="*/ 334456 h 1692201"/>
              <a:gd name="connsiteX65" fmla="*/ 724581 w 4225163"/>
              <a:gd name="connsiteY65" fmla="*/ 306747 h 1692201"/>
              <a:gd name="connsiteX66" fmla="*/ 696872 w 4225163"/>
              <a:gd name="connsiteY66" fmla="*/ 288274 h 1692201"/>
              <a:gd name="connsiteX67" fmla="*/ 632217 w 4225163"/>
              <a:gd name="connsiteY67" fmla="*/ 269801 h 1692201"/>
              <a:gd name="connsiteX68" fmla="*/ 604508 w 4225163"/>
              <a:gd name="connsiteY68" fmla="*/ 260565 h 1692201"/>
              <a:gd name="connsiteX69" fmla="*/ 530617 w 4225163"/>
              <a:gd name="connsiteY69" fmla="*/ 232856 h 1692201"/>
              <a:gd name="connsiteX70" fmla="*/ 475199 w 4225163"/>
              <a:gd name="connsiteY70" fmla="*/ 214383 h 1692201"/>
              <a:gd name="connsiteX71" fmla="*/ 447490 w 4225163"/>
              <a:gd name="connsiteY71" fmla="*/ 205147 h 1692201"/>
              <a:gd name="connsiteX72" fmla="*/ 364363 w 4225163"/>
              <a:gd name="connsiteY72" fmla="*/ 158965 h 1692201"/>
              <a:gd name="connsiteX73" fmla="*/ 336654 w 4225163"/>
              <a:gd name="connsiteY73" fmla="*/ 140492 h 1692201"/>
              <a:gd name="connsiteX74" fmla="*/ 308944 w 4225163"/>
              <a:gd name="connsiteY74" fmla="*/ 112783 h 1692201"/>
              <a:gd name="connsiteX75" fmla="*/ 281235 w 4225163"/>
              <a:gd name="connsiteY75" fmla="*/ 103547 h 1692201"/>
              <a:gd name="connsiteX76" fmla="*/ 198108 w 4225163"/>
              <a:gd name="connsiteY76" fmla="*/ 66601 h 1692201"/>
              <a:gd name="connsiteX77" fmla="*/ 133454 w 4225163"/>
              <a:gd name="connsiteY77" fmla="*/ 38892 h 1692201"/>
              <a:gd name="connsiteX78" fmla="*/ 50326 w 4225163"/>
              <a:gd name="connsiteY78" fmla="*/ 11183 h 1692201"/>
              <a:gd name="connsiteX79" fmla="*/ 4144 w 4225163"/>
              <a:gd name="connsiteY79" fmla="*/ 1947 h 1692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25163" h="1692201">
                <a:moveTo>
                  <a:pt x="4225163" y="1692201"/>
                </a:moveTo>
                <a:cubicBezTo>
                  <a:pt x="4175551" y="1659127"/>
                  <a:pt x="4184707" y="1658211"/>
                  <a:pt x="4142035" y="1646019"/>
                </a:cubicBezTo>
                <a:cubicBezTo>
                  <a:pt x="4129829" y="1642532"/>
                  <a:pt x="4117405" y="1639862"/>
                  <a:pt x="4105090" y="1636783"/>
                </a:cubicBezTo>
                <a:cubicBezTo>
                  <a:pt x="4095854" y="1630625"/>
                  <a:pt x="4087525" y="1622818"/>
                  <a:pt x="4077381" y="1618310"/>
                </a:cubicBezTo>
                <a:cubicBezTo>
                  <a:pt x="4059587" y="1610402"/>
                  <a:pt x="4021963" y="1599838"/>
                  <a:pt x="4021963" y="1599838"/>
                </a:cubicBezTo>
                <a:cubicBezTo>
                  <a:pt x="3985572" y="1575577"/>
                  <a:pt x="3991595" y="1576082"/>
                  <a:pt x="3938835" y="1562892"/>
                </a:cubicBezTo>
                <a:cubicBezTo>
                  <a:pt x="3930134" y="1560717"/>
                  <a:pt x="3885026" y="1550444"/>
                  <a:pt x="3874181" y="1544419"/>
                </a:cubicBezTo>
                <a:cubicBezTo>
                  <a:pt x="3854774" y="1533637"/>
                  <a:pt x="3840533" y="1511828"/>
                  <a:pt x="3818763" y="1507474"/>
                </a:cubicBezTo>
                <a:cubicBezTo>
                  <a:pt x="3726414" y="1489005"/>
                  <a:pt x="3805631" y="1502921"/>
                  <a:pt x="3652508" y="1489001"/>
                </a:cubicBezTo>
                <a:cubicBezTo>
                  <a:pt x="3624743" y="1486477"/>
                  <a:pt x="3597090" y="1482844"/>
                  <a:pt x="3569381" y="1479765"/>
                </a:cubicBezTo>
                <a:cubicBezTo>
                  <a:pt x="3476592" y="1456567"/>
                  <a:pt x="3519581" y="1469322"/>
                  <a:pt x="3440072" y="1442819"/>
                </a:cubicBezTo>
                <a:lnTo>
                  <a:pt x="3412363" y="1433583"/>
                </a:lnTo>
                <a:lnTo>
                  <a:pt x="3384654" y="1424347"/>
                </a:lnTo>
                <a:lnTo>
                  <a:pt x="3301526" y="1368928"/>
                </a:lnTo>
                <a:cubicBezTo>
                  <a:pt x="3292290" y="1362771"/>
                  <a:pt x="3284348" y="1353966"/>
                  <a:pt x="3273817" y="1350456"/>
                </a:cubicBezTo>
                <a:lnTo>
                  <a:pt x="3218399" y="1331983"/>
                </a:lnTo>
                <a:lnTo>
                  <a:pt x="3162981" y="1313510"/>
                </a:lnTo>
                <a:lnTo>
                  <a:pt x="3135272" y="1304274"/>
                </a:lnTo>
                <a:cubicBezTo>
                  <a:pt x="3126036" y="1298116"/>
                  <a:pt x="3117707" y="1290309"/>
                  <a:pt x="3107563" y="1285801"/>
                </a:cubicBezTo>
                <a:cubicBezTo>
                  <a:pt x="3089769" y="1277893"/>
                  <a:pt x="3068346" y="1278129"/>
                  <a:pt x="3052144" y="1267328"/>
                </a:cubicBezTo>
                <a:cubicBezTo>
                  <a:pt x="3042908" y="1261171"/>
                  <a:pt x="3034579" y="1253364"/>
                  <a:pt x="3024435" y="1248856"/>
                </a:cubicBezTo>
                <a:cubicBezTo>
                  <a:pt x="3006641" y="1240948"/>
                  <a:pt x="2969017" y="1230383"/>
                  <a:pt x="2969017" y="1230383"/>
                </a:cubicBezTo>
                <a:cubicBezTo>
                  <a:pt x="2959781" y="1224225"/>
                  <a:pt x="2951511" y="1216283"/>
                  <a:pt x="2941308" y="1211910"/>
                </a:cubicBezTo>
                <a:cubicBezTo>
                  <a:pt x="2929640" y="1206910"/>
                  <a:pt x="2916569" y="1206161"/>
                  <a:pt x="2904363" y="1202674"/>
                </a:cubicBezTo>
                <a:cubicBezTo>
                  <a:pt x="2895002" y="1199999"/>
                  <a:pt x="2885890" y="1196517"/>
                  <a:pt x="2876654" y="1193438"/>
                </a:cubicBezTo>
                <a:cubicBezTo>
                  <a:pt x="2867417" y="1187280"/>
                  <a:pt x="2859088" y="1179474"/>
                  <a:pt x="2848944" y="1174965"/>
                </a:cubicBezTo>
                <a:cubicBezTo>
                  <a:pt x="2848929" y="1174958"/>
                  <a:pt x="2779679" y="1151877"/>
                  <a:pt x="2765817" y="1147256"/>
                </a:cubicBezTo>
                <a:cubicBezTo>
                  <a:pt x="2756581" y="1144177"/>
                  <a:pt x="2746816" y="1142373"/>
                  <a:pt x="2738108" y="1138019"/>
                </a:cubicBezTo>
                <a:cubicBezTo>
                  <a:pt x="2654288" y="1096110"/>
                  <a:pt x="2687129" y="1116349"/>
                  <a:pt x="2636508" y="1082601"/>
                </a:cubicBezTo>
                <a:cubicBezTo>
                  <a:pt x="2630350" y="1073365"/>
                  <a:pt x="2627448" y="1060775"/>
                  <a:pt x="2618035" y="1054892"/>
                </a:cubicBezTo>
                <a:cubicBezTo>
                  <a:pt x="2601523" y="1044572"/>
                  <a:pt x="2581090" y="1042577"/>
                  <a:pt x="2562617" y="1036419"/>
                </a:cubicBezTo>
                <a:lnTo>
                  <a:pt x="2507199" y="1017947"/>
                </a:lnTo>
                <a:cubicBezTo>
                  <a:pt x="2497963" y="1014868"/>
                  <a:pt x="2488935" y="1011071"/>
                  <a:pt x="2479490" y="1008710"/>
                </a:cubicBezTo>
                <a:cubicBezTo>
                  <a:pt x="2433099" y="997113"/>
                  <a:pt x="2454587" y="1003488"/>
                  <a:pt x="2414835" y="990238"/>
                </a:cubicBezTo>
                <a:cubicBezTo>
                  <a:pt x="2335434" y="937303"/>
                  <a:pt x="2435889" y="1000764"/>
                  <a:pt x="2359417" y="962528"/>
                </a:cubicBezTo>
                <a:cubicBezTo>
                  <a:pt x="2349488" y="957564"/>
                  <a:pt x="2341852" y="948564"/>
                  <a:pt x="2331708" y="944056"/>
                </a:cubicBezTo>
                <a:cubicBezTo>
                  <a:pt x="2313914" y="936148"/>
                  <a:pt x="2276290" y="925583"/>
                  <a:pt x="2276290" y="925583"/>
                </a:cubicBezTo>
                <a:cubicBezTo>
                  <a:pt x="2267054" y="919425"/>
                  <a:pt x="2258725" y="911618"/>
                  <a:pt x="2248581" y="907110"/>
                </a:cubicBezTo>
                <a:cubicBezTo>
                  <a:pt x="2230787" y="899202"/>
                  <a:pt x="2211636" y="894796"/>
                  <a:pt x="2193163" y="888638"/>
                </a:cubicBezTo>
                <a:cubicBezTo>
                  <a:pt x="2183927" y="885559"/>
                  <a:pt x="2174899" y="881762"/>
                  <a:pt x="2165454" y="879401"/>
                </a:cubicBezTo>
                <a:cubicBezTo>
                  <a:pt x="2153139" y="876322"/>
                  <a:pt x="2140667" y="873813"/>
                  <a:pt x="2128508" y="870165"/>
                </a:cubicBezTo>
                <a:cubicBezTo>
                  <a:pt x="2109857" y="864570"/>
                  <a:pt x="2073090" y="851692"/>
                  <a:pt x="2073090" y="851692"/>
                </a:cubicBezTo>
                <a:cubicBezTo>
                  <a:pt x="2063854" y="845534"/>
                  <a:pt x="2055525" y="837727"/>
                  <a:pt x="2045381" y="833219"/>
                </a:cubicBezTo>
                <a:cubicBezTo>
                  <a:pt x="2027587" y="825311"/>
                  <a:pt x="1989963" y="814747"/>
                  <a:pt x="1989963" y="814747"/>
                </a:cubicBezTo>
                <a:cubicBezTo>
                  <a:pt x="1980727" y="808589"/>
                  <a:pt x="1972183" y="801238"/>
                  <a:pt x="1962254" y="796274"/>
                </a:cubicBezTo>
                <a:cubicBezTo>
                  <a:pt x="1946740" y="788517"/>
                  <a:pt x="1912387" y="782237"/>
                  <a:pt x="1897599" y="777801"/>
                </a:cubicBezTo>
                <a:cubicBezTo>
                  <a:pt x="1878948" y="772206"/>
                  <a:pt x="1860654" y="765486"/>
                  <a:pt x="1842181" y="759328"/>
                </a:cubicBezTo>
                <a:cubicBezTo>
                  <a:pt x="1832945" y="756249"/>
                  <a:pt x="1823917" y="752453"/>
                  <a:pt x="1814472" y="750092"/>
                </a:cubicBezTo>
                <a:cubicBezTo>
                  <a:pt x="1758632" y="736133"/>
                  <a:pt x="1789574" y="744872"/>
                  <a:pt x="1722108" y="722383"/>
                </a:cubicBezTo>
                <a:cubicBezTo>
                  <a:pt x="1722103" y="722381"/>
                  <a:pt x="1666694" y="703913"/>
                  <a:pt x="1666690" y="703910"/>
                </a:cubicBezTo>
                <a:lnTo>
                  <a:pt x="1611272" y="666965"/>
                </a:lnTo>
                <a:cubicBezTo>
                  <a:pt x="1605114" y="657729"/>
                  <a:pt x="1600648" y="647105"/>
                  <a:pt x="1592799" y="639256"/>
                </a:cubicBezTo>
                <a:cubicBezTo>
                  <a:pt x="1574893" y="621350"/>
                  <a:pt x="1559919" y="619059"/>
                  <a:pt x="1537381" y="611547"/>
                </a:cubicBezTo>
                <a:cubicBezTo>
                  <a:pt x="1534302" y="602311"/>
                  <a:pt x="1536067" y="589497"/>
                  <a:pt x="1528144" y="583838"/>
                </a:cubicBezTo>
                <a:cubicBezTo>
                  <a:pt x="1512299" y="572520"/>
                  <a:pt x="1472726" y="565365"/>
                  <a:pt x="1472726" y="565365"/>
                </a:cubicBezTo>
                <a:cubicBezTo>
                  <a:pt x="1428816" y="536091"/>
                  <a:pt x="1455547" y="550402"/>
                  <a:pt x="1389599" y="528419"/>
                </a:cubicBezTo>
                <a:lnTo>
                  <a:pt x="1361890" y="519183"/>
                </a:lnTo>
                <a:lnTo>
                  <a:pt x="1334181" y="509947"/>
                </a:lnTo>
                <a:cubicBezTo>
                  <a:pt x="1270662" y="467600"/>
                  <a:pt x="1299825" y="480022"/>
                  <a:pt x="1251054" y="463765"/>
                </a:cubicBezTo>
                <a:cubicBezTo>
                  <a:pt x="1171635" y="410820"/>
                  <a:pt x="1272121" y="474299"/>
                  <a:pt x="1195635" y="436056"/>
                </a:cubicBezTo>
                <a:cubicBezTo>
                  <a:pt x="1185706" y="431092"/>
                  <a:pt x="1177855" y="422547"/>
                  <a:pt x="1167926" y="417583"/>
                </a:cubicBezTo>
                <a:cubicBezTo>
                  <a:pt x="1159218" y="413229"/>
                  <a:pt x="1149166" y="412182"/>
                  <a:pt x="1140217" y="408347"/>
                </a:cubicBezTo>
                <a:cubicBezTo>
                  <a:pt x="1101844" y="391901"/>
                  <a:pt x="1093723" y="379045"/>
                  <a:pt x="1047854" y="371401"/>
                </a:cubicBezTo>
                <a:cubicBezTo>
                  <a:pt x="970961" y="358586"/>
                  <a:pt x="1010975" y="364814"/>
                  <a:pt x="927781" y="352928"/>
                </a:cubicBezTo>
                <a:cubicBezTo>
                  <a:pt x="862477" y="331161"/>
                  <a:pt x="945546" y="356837"/>
                  <a:pt x="826181" y="334456"/>
                </a:cubicBezTo>
                <a:cubicBezTo>
                  <a:pt x="778565" y="325528"/>
                  <a:pt x="762677" y="319445"/>
                  <a:pt x="724581" y="306747"/>
                </a:cubicBezTo>
                <a:cubicBezTo>
                  <a:pt x="715345" y="300589"/>
                  <a:pt x="706801" y="293238"/>
                  <a:pt x="696872" y="288274"/>
                </a:cubicBezTo>
                <a:cubicBezTo>
                  <a:pt x="682113" y="280894"/>
                  <a:pt x="646021" y="273745"/>
                  <a:pt x="632217" y="269801"/>
                </a:cubicBezTo>
                <a:cubicBezTo>
                  <a:pt x="622856" y="267126"/>
                  <a:pt x="613744" y="263644"/>
                  <a:pt x="604508" y="260565"/>
                </a:cubicBezTo>
                <a:cubicBezTo>
                  <a:pt x="556287" y="228417"/>
                  <a:pt x="598220" y="251293"/>
                  <a:pt x="530617" y="232856"/>
                </a:cubicBezTo>
                <a:cubicBezTo>
                  <a:pt x="511831" y="227733"/>
                  <a:pt x="493672" y="220541"/>
                  <a:pt x="475199" y="214383"/>
                </a:cubicBezTo>
                <a:lnTo>
                  <a:pt x="447490" y="205147"/>
                </a:lnTo>
                <a:cubicBezTo>
                  <a:pt x="383971" y="162800"/>
                  <a:pt x="413134" y="175222"/>
                  <a:pt x="364363" y="158965"/>
                </a:cubicBezTo>
                <a:cubicBezTo>
                  <a:pt x="355127" y="152807"/>
                  <a:pt x="345182" y="147598"/>
                  <a:pt x="336654" y="140492"/>
                </a:cubicBezTo>
                <a:cubicBezTo>
                  <a:pt x="326619" y="132130"/>
                  <a:pt x="319813" y="120029"/>
                  <a:pt x="308944" y="112783"/>
                </a:cubicBezTo>
                <a:cubicBezTo>
                  <a:pt x="300843" y="107383"/>
                  <a:pt x="290471" y="106626"/>
                  <a:pt x="281235" y="103547"/>
                </a:cubicBezTo>
                <a:cubicBezTo>
                  <a:pt x="199726" y="49206"/>
                  <a:pt x="330010" y="132554"/>
                  <a:pt x="198108" y="66601"/>
                </a:cubicBezTo>
                <a:cubicBezTo>
                  <a:pt x="152455" y="43774"/>
                  <a:pt x="174225" y="52482"/>
                  <a:pt x="133454" y="38892"/>
                </a:cubicBezTo>
                <a:cubicBezTo>
                  <a:pt x="85244" y="6753"/>
                  <a:pt x="124990" y="27774"/>
                  <a:pt x="50326" y="11183"/>
                </a:cubicBezTo>
                <a:cubicBezTo>
                  <a:pt x="0" y="0"/>
                  <a:pt x="42963" y="1947"/>
                  <a:pt x="4144" y="1947"/>
                </a:cubicBezTo>
              </a:path>
            </a:pathLst>
          </a:cu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Freeform 11"/>
          <p:cNvSpPr/>
          <p:nvPr/>
        </p:nvSpPr>
        <p:spPr>
          <a:xfrm>
            <a:off x="4376388" y="2392218"/>
            <a:ext cx="1895103" cy="2225964"/>
          </a:xfrm>
          <a:custGeom>
            <a:avLst/>
            <a:gdLst>
              <a:gd name="connsiteX0" fmla="*/ 1895103 w 1895103"/>
              <a:gd name="connsiteY0" fmla="*/ 0 h 2225964"/>
              <a:gd name="connsiteX1" fmla="*/ 1811976 w 1895103"/>
              <a:gd name="connsiteY1" fmla="*/ 83127 h 2225964"/>
              <a:gd name="connsiteX2" fmla="*/ 1784267 w 1895103"/>
              <a:gd name="connsiteY2" fmla="*/ 110837 h 2225964"/>
              <a:gd name="connsiteX3" fmla="*/ 1728848 w 1895103"/>
              <a:gd name="connsiteY3" fmla="*/ 129309 h 2225964"/>
              <a:gd name="connsiteX4" fmla="*/ 1701139 w 1895103"/>
              <a:gd name="connsiteY4" fmla="*/ 157018 h 2225964"/>
              <a:gd name="connsiteX5" fmla="*/ 1645721 w 1895103"/>
              <a:gd name="connsiteY5" fmla="*/ 175491 h 2225964"/>
              <a:gd name="connsiteX6" fmla="*/ 1562594 w 1895103"/>
              <a:gd name="connsiteY6" fmla="*/ 203200 h 2225964"/>
              <a:gd name="connsiteX7" fmla="*/ 1507176 w 1895103"/>
              <a:gd name="connsiteY7" fmla="*/ 221673 h 2225964"/>
              <a:gd name="connsiteX8" fmla="*/ 1479467 w 1895103"/>
              <a:gd name="connsiteY8" fmla="*/ 230909 h 2225964"/>
              <a:gd name="connsiteX9" fmla="*/ 1424048 w 1895103"/>
              <a:gd name="connsiteY9" fmla="*/ 258618 h 2225964"/>
              <a:gd name="connsiteX10" fmla="*/ 1368630 w 1895103"/>
              <a:gd name="connsiteY10" fmla="*/ 286327 h 2225964"/>
              <a:gd name="connsiteX11" fmla="*/ 1340921 w 1895103"/>
              <a:gd name="connsiteY11" fmla="*/ 304800 h 2225964"/>
              <a:gd name="connsiteX12" fmla="*/ 1248557 w 1895103"/>
              <a:gd name="connsiteY12" fmla="*/ 332509 h 2225964"/>
              <a:gd name="connsiteX13" fmla="*/ 1193139 w 1895103"/>
              <a:gd name="connsiteY13" fmla="*/ 350982 h 2225964"/>
              <a:gd name="connsiteX14" fmla="*/ 1165430 w 1895103"/>
              <a:gd name="connsiteY14" fmla="*/ 360218 h 2225964"/>
              <a:gd name="connsiteX15" fmla="*/ 1119248 w 1895103"/>
              <a:gd name="connsiteY15" fmla="*/ 406400 h 2225964"/>
              <a:gd name="connsiteX16" fmla="*/ 1063830 w 1895103"/>
              <a:gd name="connsiteY16" fmla="*/ 452582 h 2225964"/>
              <a:gd name="connsiteX17" fmla="*/ 1026885 w 1895103"/>
              <a:gd name="connsiteY17" fmla="*/ 508000 h 2225964"/>
              <a:gd name="connsiteX18" fmla="*/ 1008412 w 1895103"/>
              <a:gd name="connsiteY18" fmla="*/ 535709 h 2225964"/>
              <a:gd name="connsiteX19" fmla="*/ 980703 w 1895103"/>
              <a:gd name="connsiteY19" fmla="*/ 563418 h 2225964"/>
              <a:gd name="connsiteX20" fmla="*/ 971467 w 1895103"/>
              <a:gd name="connsiteY20" fmla="*/ 591127 h 2225964"/>
              <a:gd name="connsiteX21" fmla="*/ 952994 w 1895103"/>
              <a:gd name="connsiteY21" fmla="*/ 618837 h 2225964"/>
              <a:gd name="connsiteX22" fmla="*/ 906812 w 1895103"/>
              <a:gd name="connsiteY22" fmla="*/ 692727 h 2225964"/>
              <a:gd name="connsiteX23" fmla="*/ 925285 w 1895103"/>
              <a:gd name="connsiteY23" fmla="*/ 840509 h 2225964"/>
              <a:gd name="connsiteX24" fmla="*/ 934521 w 1895103"/>
              <a:gd name="connsiteY24" fmla="*/ 868218 h 2225964"/>
              <a:gd name="connsiteX25" fmla="*/ 971467 w 1895103"/>
              <a:gd name="connsiteY25" fmla="*/ 923637 h 2225964"/>
              <a:gd name="connsiteX26" fmla="*/ 1017648 w 1895103"/>
              <a:gd name="connsiteY26" fmla="*/ 960582 h 2225964"/>
              <a:gd name="connsiteX27" fmla="*/ 1008412 w 1895103"/>
              <a:gd name="connsiteY27" fmla="*/ 1117600 h 2225964"/>
              <a:gd name="connsiteX28" fmla="*/ 989939 w 1895103"/>
              <a:gd name="connsiteY28" fmla="*/ 1145309 h 2225964"/>
              <a:gd name="connsiteX29" fmla="*/ 916048 w 1895103"/>
              <a:gd name="connsiteY29" fmla="*/ 1136073 h 2225964"/>
              <a:gd name="connsiteX30" fmla="*/ 869867 w 1895103"/>
              <a:gd name="connsiteY30" fmla="*/ 1126837 h 2225964"/>
              <a:gd name="connsiteX31" fmla="*/ 823685 w 1895103"/>
              <a:gd name="connsiteY31" fmla="*/ 1136073 h 2225964"/>
              <a:gd name="connsiteX32" fmla="*/ 805212 w 1895103"/>
              <a:gd name="connsiteY32" fmla="*/ 1163782 h 2225964"/>
              <a:gd name="connsiteX33" fmla="*/ 795976 w 1895103"/>
              <a:gd name="connsiteY33" fmla="*/ 1237673 h 2225964"/>
              <a:gd name="connsiteX34" fmla="*/ 786739 w 1895103"/>
              <a:gd name="connsiteY34" fmla="*/ 1274618 h 2225964"/>
              <a:gd name="connsiteX35" fmla="*/ 805212 w 1895103"/>
              <a:gd name="connsiteY35" fmla="*/ 1330037 h 2225964"/>
              <a:gd name="connsiteX36" fmla="*/ 814448 w 1895103"/>
              <a:gd name="connsiteY36" fmla="*/ 1357746 h 2225964"/>
              <a:gd name="connsiteX37" fmla="*/ 832921 w 1895103"/>
              <a:gd name="connsiteY37" fmla="*/ 1385455 h 2225964"/>
              <a:gd name="connsiteX38" fmla="*/ 805212 w 1895103"/>
              <a:gd name="connsiteY38" fmla="*/ 1440873 h 2225964"/>
              <a:gd name="connsiteX39" fmla="*/ 759030 w 1895103"/>
              <a:gd name="connsiteY39" fmla="*/ 1431637 h 2225964"/>
              <a:gd name="connsiteX40" fmla="*/ 731321 w 1895103"/>
              <a:gd name="connsiteY40" fmla="*/ 1413164 h 2225964"/>
              <a:gd name="connsiteX41" fmla="*/ 694376 w 1895103"/>
              <a:gd name="connsiteY41" fmla="*/ 1376218 h 2225964"/>
              <a:gd name="connsiteX42" fmla="*/ 685139 w 1895103"/>
              <a:gd name="connsiteY42" fmla="*/ 1348509 h 2225964"/>
              <a:gd name="connsiteX43" fmla="*/ 629721 w 1895103"/>
              <a:gd name="connsiteY43" fmla="*/ 1311564 h 2225964"/>
              <a:gd name="connsiteX44" fmla="*/ 528121 w 1895103"/>
              <a:gd name="connsiteY44" fmla="*/ 1283855 h 2225964"/>
              <a:gd name="connsiteX45" fmla="*/ 454230 w 1895103"/>
              <a:gd name="connsiteY45" fmla="*/ 1293091 h 2225964"/>
              <a:gd name="connsiteX46" fmla="*/ 278739 w 1895103"/>
              <a:gd name="connsiteY46" fmla="*/ 1320800 h 2225964"/>
              <a:gd name="connsiteX47" fmla="*/ 251030 w 1895103"/>
              <a:gd name="connsiteY47" fmla="*/ 1330037 h 2225964"/>
              <a:gd name="connsiteX48" fmla="*/ 195612 w 1895103"/>
              <a:gd name="connsiteY48" fmla="*/ 1366982 h 2225964"/>
              <a:gd name="connsiteX49" fmla="*/ 167903 w 1895103"/>
              <a:gd name="connsiteY49" fmla="*/ 1422400 h 2225964"/>
              <a:gd name="connsiteX50" fmla="*/ 140194 w 1895103"/>
              <a:gd name="connsiteY50" fmla="*/ 1440873 h 2225964"/>
              <a:gd name="connsiteX51" fmla="*/ 103248 w 1895103"/>
              <a:gd name="connsiteY51" fmla="*/ 1524000 h 2225964"/>
              <a:gd name="connsiteX52" fmla="*/ 66303 w 1895103"/>
              <a:gd name="connsiteY52" fmla="*/ 1634837 h 2225964"/>
              <a:gd name="connsiteX53" fmla="*/ 57067 w 1895103"/>
              <a:gd name="connsiteY53" fmla="*/ 1662546 h 2225964"/>
              <a:gd name="connsiteX54" fmla="*/ 20121 w 1895103"/>
              <a:gd name="connsiteY54" fmla="*/ 1717964 h 2225964"/>
              <a:gd name="connsiteX55" fmla="*/ 1648 w 1895103"/>
              <a:gd name="connsiteY55" fmla="*/ 1801091 h 2225964"/>
              <a:gd name="connsiteX56" fmla="*/ 10885 w 1895103"/>
              <a:gd name="connsiteY56" fmla="*/ 1856509 h 2225964"/>
              <a:gd name="connsiteX57" fmla="*/ 47830 w 1895103"/>
              <a:gd name="connsiteY57" fmla="*/ 1865746 h 2225964"/>
              <a:gd name="connsiteX58" fmla="*/ 112485 w 1895103"/>
              <a:gd name="connsiteY58" fmla="*/ 1874982 h 2225964"/>
              <a:gd name="connsiteX59" fmla="*/ 167903 w 1895103"/>
              <a:gd name="connsiteY59" fmla="*/ 1902691 h 2225964"/>
              <a:gd name="connsiteX60" fmla="*/ 223321 w 1895103"/>
              <a:gd name="connsiteY60" fmla="*/ 1921164 h 2225964"/>
              <a:gd name="connsiteX61" fmla="*/ 251030 w 1895103"/>
              <a:gd name="connsiteY61" fmla="*/ 1939637 h 2225964"/>
              <a:gd name="connsiteX62" fmla="*/ 306448 w 1895103"/>
              <a:gd name="connsiteY62" fmla="*/ 1958109 h 2225964"/>
              <a:gd name="connsiteX63" fmla="*/ 334157 w 1895103"/>
              <a:gd name="connsiteY63" fmla="*/ 1967346 h 2225964"/>
              <a:gd name="connsiteX64" fmla="*/ 389576 w 1895103"/>
              <a:gd name="connsiteY64" fmla="*/ 1995055 h 2225964"/>
              <a:gd name="connsiteX65" fmla="*/ 417285 w 1895103"/>
              <a:gd name="connsiteY65" fmla="*/ 2013527 h 2225964"/>
              <a:gd name="connsiteX66" fmla="*/ 444994 w 1895103"/>
              <a:gd name="connsiteY66" fmla="*/ 2004291 h 2225964"/>
              <a:gd name="connsiteX67" fmla="*/ 509648 w 1895103"/>
              <a:gd name="connsiteY67" fmla="*/ 2032000 h 2225964"/>
              <a:gd name="connsiteX68" fmla="*/ 444994 w 1895103"/>
              <a:gd name="connsiteY68" fmla="*/ 2105891 h 2225964"/>
              <a:gd name="connsiteX69" fmla="*/ 417285 w 1895103"/>
              <a:gd name="connsiteY69" fmla="*/ 2124364 h 2225964"/>
              <a:gd name="connsiteX70" fmla="*/ 398812 w 1895103"/>
              <a:gd name="connsiteY70" fmla="*/ 2152073 h 2225964"/>
              <a:gd name="connsiteX71" fmla="*/ 371103 w 1895103"/>
              <a:gd name="connsiteY71" fmla="*/ 2170546 h 2225964"/>
              <a:gd name="connsiteX72" fmla="*/ 361867 w 1895103"/>
              <a:gd name="connsiteY72" fmla="*/ 2198255 h 2225964"/>
              <a:gd name="connsiteX73" fmla="*/ 343394 w 1895103"/>
              <a:gd name="connsiteY73" fmla="*/ 2225964 h 2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895103" h="2225964">
                <a:moveTo>
                  <a:pt x="1895103" y="0"/>
                </a:moveTo>
                <a:lnTo>
                  <a:pt x="1811976" y="83127"/>
                </a:lnTo>
                <a:cubicBezTo>
                  <a:pt x="1802740" y="92364"/>
                  <a:pt x="1796659" y="106707"/>
                  <a:pt x="1784267" y="110837"/>
                </a:cubicBezTo>
                <a:lnTo>
                  <a:pt x="1728848" y="129309"/>
                </a:lnTo>
                <a:cubicBezTo>
                  <a:pt x="1719612" y="138545"/>
                  <a:pt x="1712557" y="150674"/>
                  <a:pt x="1701139" y="157018"/>
                </a:cubicBezTo>
                <a:cubicBezTo>
                  <a:pt x="1684117" y="166474"/>
                  <a:pt x="1664194" y="169333"/>
                  <a:pt x="1645721" y="175491"/>
                </a:cubicBezTo>
                <a:lnTo>
                  <a:pt x="1562594" y="203200"/>
                </a:lnTo>
                <a:lnTo>
                  <a:pt x="1507176" y="221673"/>
                </a:lnTo>
                <a:lnTo>
                  <a:pt x="1479467" y="230909"/>
                </a:lnTo>
                <a:cubicBezTo>
                  <a:pt x="1400048" y="283854"/>
                  <a:pt x="1500534" y="220375"/>
                  <a:pt x="1424048" y="258618"/>
                </a:cubicBezTo>
                <a:cubicBezTo>
                  <a:pt x="1352429" y="294428"/>
                  <a:pt x="1438277" y="263112"/>
                  <a:pt x="1368630" y="286327"/>
                </a:cubicBezTo>
                <a:cubicBezTo>
                  <a:pt x="1359394" y="292485"/>
                  <a:pt x="1351065" y="300291"/>
                  <a:pt x="1340921" y="304800"/>
                </a:cubicBezTo>
                <a:cubicBezTo>
                  <a:pt x="1295698" y="324899"/>
                  <a:pt x="1289896" y="320107"/>
                  <a:pt x="1248557" y="332509"/>
                </a:cubicBezTo>
                <a:cubicBezTo>
                  <a:pt x="1229906" y="338104"/>
                  <a:pt x="1211612" y="344824"/>
                  <a:pt x="1193139" y="350982"/>
                </a:cubicBezTo>
                <a:lnTo>
                  <a:pt x="1165430" y="360218"/>
                </a:lnTo>
                <a:cubicBezTo>
                  <a:pt x="1131563" y="411018"/>
                  <a:pt x="1165430" y="367915"/>
                  <a:pt x="1119248" y="406400"/>
                </a:cubicBezTo>
                <a:cubicBezTo>
                  <a:pt x="1048131" y="465664"/>
                  <a:pt x="1132626" y="406717"/>
                  <a:pt x="1063830" y="452582"/>
                </a:cubicBezTo>
                <a:lnTo>
                  <a:pt x="1026885" y="508000"/>
                </a:lnTo>
                <a:cubicBezTo>
                  <a:pt x="1020727" y="517236"/>
                  <a:pt x="1016261" y="527860"/>
                  <a:pt x="1008412" y="535709"/>
                </a:cubicBezTo>
                <a:lnTo>
                  <a:pt x="980703" y="563418"/>
                </a:lnTo>
                <a:cubicBezTo>
                  <a:pt x="977624" y="572654"/>
                  <a:pt x="975821" y="582419"/>
                  <a:pt x="971467" y="591127"/>
                </a:cubicBezTo>
                <a:cubicBezTo>
                  <a:pt x="966503" y="601056"/>
                  <a:pt x="957503" y="608693"/>
                  <a:pt x="952994" y="618837"/>
                </a:cubicBezTo>
                <a:cubicBezTo>
                  <a:pt x="920598" y="691727"/>
                  <a:pt x="956659" y="659497"/>
                  <a:pt x="906812" y="692727"/>
                </a:cubicBezTo>
                <a:cubicBezTo>
                  <a:pt x="913972" y="778652"/>
                  <a:pt x="908127" y="780459"/>
                  <a:pt x="925285" y="840509"/>
                </a:cubicBezTo>
                <a:cubicBezTo>
                  <a:pt x="927960" y="849870"/>
                  <a:pt x="929793" y="859707"/>
                  <a:pt x="934521" y="868218"/>
                </a:cubicBezTo>
                <a:cubicBezTo>
                  <a:pt x="945303" y="887626"/>
                  <a:pt x="959152" y="905164"/>
                  <a:pt x="971467" y="923637"/>
                </a:cubicBezTo>
                <a:cubicBezTo>
                  <a:pt x="995340" y="959447"/>
                  <a:pt x="979407" y="947836"/>
                  <a:pt x="1017648" y="960582"/>
                </a:cubicBezTo>
                <a:cubicBezTo>
                  <a:pt x="1014569" y="1012921"/>
                  <a:pt x="1016189" y="1065750"/>
                  <a:pt x="1008412" y="1117600"/>
                </a:cubicBezTo>
                <a:cubicBezTo>
                  <a:pt x="1006765" y="1128578"/>
                  <a:pt x="1000824" y="1143132"/>
                  <a:pt x="989939" y="1145309"/>
                </a:cubicBezTo>
                <a:cubicBezTo>
                  <a:pt x="965599" y="1150177"/>
                  <a:pt x="940581" y="1139847"/>
                  <a:pt x="916048" y="1136073"/>
                </a:cubicBezTo>
                <a:cubicBezTo>
                  <a:pt x="900532" y="1133686"/>
                  <a:pt x="885261" y="1129916"/>
                  <a:pt x="869867" y="1126837"/>
                </a:cubicBezTo>
                <a:cubicBezTo>
                  <a:pt x="854473" y="1129916"/>
                  <a:pt x="837315" y="1128284"/>
                  <a:pt x="823685" y="1136073"/>
                </a:cubicBezTo>
                <a:cubicBezTo>
                  <a:pt x="814047" y="1141580"/>
                  <a:pt x="808133" y="1153072"/>
                  <a:pt x="805212" y="1163782"/>
                </a:cubicBezTo>
                <a:cubicBezTo>
                  <a:pt x="798681" y="1187729"/>
                  <a:pt x="800057" y="1213189"/>
                  <a:pt x="795976" y="1237673"/>
                </a:cubicBezTo>
                <a:cubicBezTo>
                  <a:pt x="793889" y="1250194"/>
                  <a:pt x="789818" y="1262303"/>
                  <a:pt x="786739" y="1274618"/>
                </a:cubicBezTo>
                <a:lnTo>
                  <a:pt x="805212" y="1330037"/>
                </a:lnTo>
                <a:cubicBezTo>
                  <a:pt x="808291" y="1339273"/>
                  <a:pt x="809047" y="1349645"/>
                  <a:pt x="814448" y="1357746"/>
                </a:cubicBezTo>
                <a:lnTo>
                  <a:pt x="832921" y="1385455"/>
                </a:lnTo>
                <a:cubicBezTo>
                  <a:pt x="829541" y="1395594"/>
                  <a:pt x="818406" y="1437103"/>
                  <a:pt x="805212" y="1440873"/>
                </a:cubicBezTo>
                <a:cubicBezTo>
                  <a:pt x="790117" y="1445186"/>
                  <a:pt x="774424" y="1434716"/>
                  <a:pt x="759030" y="1431637"/>
                </a:cubicBezTo>
                <a:cubicBezTo>
                  <a:pt x="749794" y="1425479"/>
                  <a:pt x="738256" y="1421832"/>
                  <a:pt x="731321" y="1413164"/>
                </a:cubicBezTo>
                <a:cubicBezTo>
                  <a:pt x="695495" y="1368381"/>
                  <a:pt x="754833" y="1396372"/>
                  <a:pt x="694376" y="1376218"/>
                </a:cubicBezTo>
                <a:cubicBezTo>
                  <a:pt x="691297" y="1366982"/>
                  <a:pt x="692023" y="1355393"/>
                  <a:pt x="685139" y="1348509"/>
                </a:cubicBezTo>
                <a:cubicBezTo>
                  <a:pt x="669440" y="1332810"/>
                  <a:pt x="648194" y="1323879"/>
                  <a:pt x="629721" y="1311564"/>
                </a:cubicBezTo>
                <a:cubicBezTo>
                  <a:pt x="581358" y="1279322"/>
                  <a:pt x="613029" y="1294468"/>
                  <a:pt x="528121" y="1283855"/>
                </a:cubicBezTo>
                <a:lnTo>
                  <a:pt x="454230" y="1293091"/>
                </a:lnTo>
                <a:cubicBezTo>
                  <a:pt x="371677" y="1301780"/>
                  <a:pt x="352524" y="1296203"/>
                  <a:pt x="278739" y="1320800"/>
                </a:cubicBezTo>
                <a:cubicBezTo>
                  <a:pt x="269503" y="1323879"/>
                  <a:pt x="259541" y="1325309"/>
                  <a:pt x="251030" y="1330037"/>
                </a:cubicBezTo>
                <a:cubicBezTo>
                  <a:pt x="231623" y="1340819"/>
                  <a:pt x="195612" y="1366982"/>
                  <a:pt x="195612" y="1366982"/>
                </a:cubicBezTo>
                <a:cubicBezTo>
                  <a:pt x="188100" y="1389520"/>
                  <a:pt x="185809" y="1404494"/>
                  <a:pt x="167903" y="1422400"/>
                </a:cubicBezTo>
                <a:cubicBezTo>
                  <a:pt x="160054" y="1430249"/>
                  <a:pt x="149430" y="1434715"/>
                  <a:pt x="140194" y="1440873"/>
                </a:cubicBezTo>
                <a:cubicBezTo>
                  <a:pt x="118211" y="1506822"/>
                  <a:pt x="132522" y="1480089"/>
                  <a:pt x="103248" y="1524000"/>
                </a:cubicBezTo>
                <a:lnTo>
                  <a:pt x="66303" y="1634837"/>
                </a:lnTo>
                <a:cubicBezTo>
                  <a:pt x="63224" y="1644073"/>
                  <a:pt x="62468" y="1654445"/>
                  <a:pt x="57067" y="1662546"/>
                </a:cubicBezTo>
                <a:lnTo>
                  <a:pt x="20121" y="1717964"/>
                </a:lnTo>
                <a:cubicBezTo>
                  <a:pt x="10597" y="1746536"/>
                  <a:pt x="1648" y="1768584"/>
                  <a:pt x="1648" y="1801091"/>
                </a:cubicBezTo>
                <a:cubicBezTo>
                  <a:pt x="1648" y="1819819"/>
                  <a:pt x="0" y="1841270"/>
                  <a:pt x="10885" y="1856509"/>
                </a:cubicBezTo>
                <a:cubicBezTo>
                  <a:pt x="18263" y="1866839"/>
                  <a:pt x="35341" y="1863475"/>
                  <a:pt x="47830" y="1865746"/>
                </a:cubicBezTo>
                <a:cubicBezTo>
                  <a:pt x="69249" y="1869640"/>
                  <a:pt x="90933" y="1871903"/>
                  <a:pt x="112485" y="1874982"/>
                </a:cubicBezTo>
                <a:cubicBezTo>
                  <a:pt x="213529" y="1908662"/>
                  <a:pt x="60485" y="1854949"/>
                  <a:pt x="167903" y="1902691"/>
                </a:cubicBezTo>
                <a:cubicBezTo>
                  <a:pt x="185697" y="1910599"/>
                  <a:pt x="207119" y="1910363"/>
                  <a:pt x="223321" y="1921164"/>
                </a:cubicBezTo>
                <a:cubicBezTo>
                  <a:pt x="232557" y="1927322"/>
                  <a:pt x="240886" y="1935129"/>
                  <a:pt x="251030" y="1939637"/>
                </a:cubicBezTo>
                <a:cubicBezTo>
                  <a:pt x="268824" y="1947545"/>
                  <a:pt x="287975" y="1951951"/>
                  <a:pt x="306448" y="1958109"/>
                </a:cubicBezTo>
                <a:cubicBezTo>
                  <a:pt x="315684" y="1961188"/>
                  <a:pt x="326056" y="1961946"/>
                  <a:pt x="334157" y="1967346"/>
                </a:cubicBezTo>
                <a:cubicBezTo>
                  <a:pt x="413575" y="2020288"/>
                  <a:pt x="313090" y="1956812"/>
                  <a:pt x="389576" y="1995055"/>
                </a:cubicBezTo>
                <a:cubicBezTo>
                  <a:pt x="399505" y="2000019"/>
                  <a:pt x="408049" y="2007370"/>
                  <a:pt x="417285" y="2013527"/>
                </a:cubicBezTo>
                <a:cubicBezTo>
                  <a:pt x="426521" y="2010448"/>
                  <a:pt x="435258" y="2004291"/>
                  <a:pt x="444994" y="2004291"/>
                </a:cubicBezTo>
                <a:cubicBezTo>
                  <a:pt x="474816" y="2004291"/>
                  <a:pt x="487023" y="2016917"/>
                  <a:pt x="509648" y="2032000"/>
                </a:cubicBezTo>
                <a:cubicBezTo>
                  <a:pt x="495028" y="2090485"/>
                  <a:pt x="510974" y="2061904"/>
                  <a:pt x="444994" y="2105891"/>
                </a:cubicBezTo>
                <a:lnTo>
                  <a:pt x="417285" y="2124364"/>
                </a:lnTo>
                <a:cubicBezTo>
                  <a:pt x="411127" y="2133600"/>
                  <a:pt x="406661" y="2144224"/>
                  <a:pt x="398812" y="2152073"/>
                </a:cubicBezTo>
                <a:cubicBezTo>
                  <a:pt x="390963" y="2159922"/>
                  <a:pt x="378038" y="2161878"/>
                  <a:pt x="371103" y="2170546"/>
                </a:cubicBezTo>
                <a:cubicBezTo>
                  <a:pt x="365021" y="2178149"/>
                  <a:pt x="366221" y="2189547"/>
                  <a:pt x="361867" y="2198255"/>
                </a:cubicBezTo>
                <a:cubicBezTo>
                  <a:pt x="356903" y="2208184"/>
                  <a:pt x="343394" y="2225964"/>
                  <a:pt x="343394" y="2225964"/>
                </a:cubicBezTo>
              </a:path>
            </a:pathLst>
          </a:cu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solidFill>
                <a:srgbClr val="FFC000"/>
              </a:solidFill>
            </a:endParaRPr>
          </a:p>
        </p:txBody>
      </p:sp>
      <p:sp>
        <p:nvSpPr>
          <p:cNvPr id="13" name="Freeform 12"/>
          <p:cNvSpPr/>
          <p:nvPr/>
        </p:nvSpPr>
        <p:spPr>
          <a:xfrm>
            <a:off x="434109" y="4599709"/>
            <a:ext cx="4910050" cy="1366982"/>
          </a:xfrm>
          <a:custGeom>
            <a:avLst/>
            <a:gdLst>
              <a:gd name="connsiteX0" fmla="*/ 4294909 w 4910050"/>
              <a:gd name="connsiteY0" fmla="*/ 0 h 1366982"/>
              <a:gd name="connsiteX1" fmla="*/ 4267200 w 4910050"/>
              <a:gd name="connsiteY1" fmla="*/ 18473 h 1366982"/>
              <a:gd name="connsiteX2" fmla="*/ 4221018 w 4910050"/>
              <a:gd name="connsiteY2" fmla="*/ 64655 h 1366982"/>
              <a:gd name="connsiteX3" fmla="*/ 4221018 w 4910050"/>
              <a:gd name="connsiteY3" fmla="*/ 175491 h 1366982"/>
              <a:gd name="connsiteX4" fmla="*/ 4248727 w 4910050"/>
              <a:gd name="connsiteY4" fmla="*/ 240146 h 1366982"/>
              <a:gd name="connsiteX5" fmla="*/ 4276436 w 4910050"/>
              <a:gd name="connsiteY5" fmla="*/ 249382 h 1366982"/>
              <a:gd name="connsiteX6" fmla="*/ 4331855 w 4910050"/>
              <a:gd name="connsiteY6" fmla="*/ 304800 h 1366982"/>
              <a:gd name="connsiteX7" fmla="*/ 4350327 w 4910050"/>
              <a:gd name="connsiteY7" fmla="*/ 332509 h 1366982"/>
              <a:gd name="connsiteX8" fmla="*/ 4378036 w 4910050"/>
              <a:gd name="connsiteY8" fmla="*/ 360218 h 1366982"/>
              <a:gd name="connsiteX9" fmla="*/ 4396509 w 4910050"/>
              <a:gd name="connsiteY9" fmla="*/ 387927 h 1366982"/>
              <a:gd name="connsiteX10" fmla="*/ 4451927 w 4910050"/>
              <a:gd name="connsiteY10" fmla="*/ 406400 h 1366982"/>
              <a:gd name="connsiteX11" fmla="*/ 4479636 w 4910050"/>
              <a:gd name="connsiteY11" fmla="*/ 415636 h 1366982"/>
              <a:gd name="connsiteX12" fmla="*/ 4544291 w 4910050"/>
              <a:gd name="connsiteY12" fmla="*/ 443346 h 1366982"/>
              <a:gd name="connsiteX13" fmla="*/ 4599709 w 4910050"/>
              <a:gd name="connsiteY13" fmla="*/ 461818 h 1366982"/>
              <a:gd name="connsiteX14" fmla="*/ 4627418 w 4910050"/>
              <a:gd name="connsiteY14" fmla="*/ 471055 h 1366982"/>
              <a:gd name="connsiteX15" fmla="*/ 4664364 w 4910050"/>
              <a:gd name="connsiteY15" fmla="*/ 480291 h 1366982"/>
              <a:gd name="connsiteX16" fmla="*/ 4710546 w 4910050"/>
              <a:gd name="connsiteY16" fmla="*/ 489527 h 1366982"/>
              <a:gd name="connsiteX17" fmla="*/ 4867564 w 4910050"/>
              <a:gd name="connsiteY17" fmla="*/ 498764 h 1366982"/>
              <a:gd name="connsiteX18" fmla="*/ 4895273 w 4910050"/>
              <a:gd name="connsiteY18" fmla="*/ 508000 h 1366982"/>
              <a:gd name="connsiteX19" fmla="*/ 4858327 w 4910050"/>
              <a:gd name="connsiteY19" fmla="*/ 544946 h 1366982"/>
              <a:gd name="connsiteX20" fmla="*/ 4830618 w 4910050"/>
              <a:gd name="connsiteY20" fmla="*/ 563418 h 1366982"/>
              <a:gd name="connsiteX21" fmla="*/ 4802909 w 4910050"/>
              <a:gd name="connsiteY21" fmla="*/ 618836 h 1366982"/>
              <a:gd name="connsiteX22" fmla="*/ 4793673 w 4910050"/>
              <a:gd name="connsiteY22" fmla="*/ 646546 h 1366982"/>
              <a:gd name="connsiteX23" fmla="*/ 4765964 w 4910050"/>
              <a:gd name="connsiteY23" fmla="*/ 665018 h 1366982"/>
              <a:gd name="connsiteX24" fmla="*/ 4756727 w 4910050"/>
              <a:gd name="connsiteY24" fmla="*/ 692727 h 1366982"/>
              <a:gd name="connsiteX25" fmla="*/ 4701309 w 4910050"/>
              <a:gd name="connsiteY25" fmla="*/ 729673 h 1366982"/>
              <a:gd name="connsiteX26" fmla="*/ 4655127 w 4910050"/>
              <a:gd name="connsiteY26" fmla="*/ 775855 h 1366982"/>
              <a:gd name="connsiteX27" fmla="*/ 4636655 w 4910050"/>
              <a:gd name="connsiteY27" fmla="*/ 803564 h 1366982"/>
              <a:gd name="connsiteX28" fmla="*/ 4608946 w 4910050"/>
              <a:gd name="connsiteY28" fmla="*/ 831273 h 1366982"/>
              <a:gd name="connsiteX29" fmla="*/ 4590473 w 4910050"/>
              <a:gd name="connsiteY29" fmla="*/ 858982 h 1366982"/>
              <a:gd name="connsiteX30" fmla="*/ 4562764 w 4910050"/>
              <a:gd name="connsiteY30" fmla="*/ 868218 h 1366982"/>
              <a:gd name="connsiteX31" fmla="*/ 4535055 w 4910050"/>
              <a:gd name="connsiteY31" fmla="*/ 886691 h 1366982"/>
              <a:gd name="connsiteX32" fmla="*/ 4479636 w 4910050"/>
              <a:gd name="connsiteY32" fmla="*/ 942109 h 1366982"/>
              <a:gd name="connsiteX33" fmla="*/ 4461164 w 4910050"/>
              <a:gd name="connsiteY33" fmla="*/ 1136073 h 1366982"/>
              <a:gd name="connsiteX34" fmla="*/ 4387273 w 4910050"/>
              <a:gd name="connsiteY34" fmla="*/ 1200727 h 1366982"/>
              <a:gd name="connsiteX35" fmla="*/ 4331855 w 4910050"/>
              <a:gd name="connsiteY35" fmla="*/ 1219200 h 1366982"/>
              <a:gd name="connsiteX36" fmla="*/ 4304146 w 4910050"/>
              <a:gd name="connsiteY36" fmla="*/ 1228436 h 1366982"/>
              <a:gd name="connsiteX37" fmla="*/ 4193309 w 4910050"/>
              <a:gd name="connsiteY37" fmla="*/ 1237673 h 1366982"/>
              <a:gd name="connsiteX38" fmla="*/ 3953164 w 4910050"/>
              <a:gd name="connsiteY38" fmla="*/ 1219200 h 1366982"/>
              <a:gd name="connsiteX39" fmla="*/ 3879273 w 4910050"/>
              <a:gd name="connsiteY39" fmla="*/ 1209964 h 1366982"/>
              <a:gd name="connsiteX40" fmla="*/ 3777673 w 4910050"/>
              <a:gd name="connsiteY40" fmla="*/ 1200727 h 1366982"/>
              <a:gd name="connsiteX41" fmla="*/ 3703782 w 4910050"/>
              <a:gd name="connsiteY41" fmla="*/ 1182255 h 1366982"/>
              <a:gd name="connsiteX42" fmla="*/ 3666836 w 4910050"/>
              <a:gd name="connsiteY42" fmla="*/ 1173018 h 1366982"/>
              <a:gd name="connsiteX43" fmla="*/ 3639127 w 4910050"/>
              <a:gd name="connsiteY43" fmla="*/ 1163782 h 1366982"/>
              <a:gd name="connsiteX44" fmla="*/ 3509818 w 4910050"/>
              <a:gd name="connsiteY44" fmla="*/ 1145309 h 1366982"/>
              <a:gd name="connsiteX45" fmla="*/ 3417455 w 4910050"/>
              <a:gd name="connsiteY45" fmla="*/ 1117600 h 1366982"/>
              <a:gd name="connsiteX46" fmla="*/ 3362036 w 4910050"/>
              <a:gd name="connsiteY46" fmla="*/ 1108364 h 1366982"/>
              <a:gd name="connsiteX47" fmla="*/ 3251200 w 4910050"/>
              <a:gd name="connsiteY47" fmla="*/ 1089891 h 1366982"/>
              <a:gd name="connsiteX48" fmla="*/ 2909455 w 4910050"/>
              <a:gd name="connsiteY48" fmla="*/ 1071418 h 1366982"/>
              <a:gd name="connsiteX49" fmla="*/ 2743200 w 4910050"/>
              <a:gd name="connsiteY49" fmla="*/ 1089891 h 1366982"/>
              <a:gd name="connsiteX50" fmla="*/ 2678546 w 4910050"/>
              <a:gd name="connsiteY50" fmla="*/ 1108364 h 1366982"/>
              <a:gd name="connsiteX51" fmla="*/ 2641600 w 4910050"/>
              <a:gd name="connsiteY51" fmla="*/ 1117600 h 1366982"/>
              <a:gd name="connsiteX52" fmla="*/ 2558473 w 4910050"/>
              <a:gd name="connsiteY52" fmla="*/ 1154546 h 1366982"/>
              <a:gd name="connsiteX53" fmla="*/ 2530764 w 4910050"/>
              <a:gd name="connsiteY53" fmla="*/ 1163782 h 1366982"/>
              <a:gd name="connsiteX54" fmla="*/ 2475346 w 4910050"/>
              <a:gd name="connsiteY54" fmla="*/ 1191491 h 1366982"/>
              <a:gd name="connsiteX55" fmla="*/ 2447636 w 4910050"/>
              <a:gd name="connsiteY55" fmla="*/ 1209964 h 1366982"/>
              <a:gd name="connsiteX56" fmla="*/ 2410691 w 4910050"/>
              <a:gd name="connsiteY56" fmla="*/ 1219200 h 1366982"/>
              <a:gd name="connsiteX57" fmla="*/ 2355273 w 4910050"/>
              <a:gd name="connsiteY57" fmla="*/ 1237673 h 1366982"/>
              <a:gd name="connsiteX58" fmla="*/ 2281382 w 4910050"/>
              <a:gd name="connsiteY58" fmla="*/ 1256146 h 1366982"/>
              <a:gd name="connsiteX59" fmla="*/ 2244436 w 4910050"/>
              <a:gd name="connsiteY59" fmla="*/ 1265382 h 1366982"/>
              <a:gd name="connsiteX60" fmla="*/ 2161309 w 4910050"/>
              <a:gd name="connsiteY60" fmla="*/ 1293091 h 1366982"/>
              <a:gd name="connsiteX61" fmla="*/ 2087418 w 4910050"/>
              <a:gd name="connsiteY61" fmla="*/ 1311564 h 1366982"/>
              <a:gd name="connsiteX62" fmla="*/ 1976582 w 4910050"/>
              <a:gd name="connsiteY62" fmla="*/ 1330036 h 1366982"/>
              <a:gd name="connsiteX63" fmla="*/ 1911927 w 4910050"/>
              <a:gd name="connsiteY63" fmla="*/ 1348509 h 1366982"/>
              <a:gd name="connsiteX64" fmla="*/ 1884218 w 4910050"/>
              <a:gd name="connsiteY64" fmla="*/ 1357746 h 1366982"/>
              <a:gd name="connsiteX65" fmla="*/ 1828800 w 4910050"/>
              <a:gd name="connsiteY65" fmla="*/ 1366982 h 1366982"/>
              <a:gd name="connsiteX66" fmla="*/ 1551709 w 4910050"/>
              <a:gd name="connsiteY66" fmla="*/ 1348509 h 1366982"/>
              <a:gd name="connsiteX67" fmla="*/ 1468582 w 4910050"/>
              <a:gd name="connsiteY67" fmla="*/ 1330036 h 1366982"/>
              <a:gd name="connsiteX68" fmla="*/ 1348509 w 4910050"/>
              <a:gd name="connsiteY68" fmla="*/ 1293091 h 1366982"/>
              <a:gd name="connsiteX69" fmla="*/ 1283855 w 4910050"/>
              <a:gd name="connsiteY69" fmla="*/ 1283855 h 1366982"/>
              <a:gd name="connsiteX70" fmla="*/ 1062182 w 4910050"/>
              <a:gd name="connsiteY70" fmla="*/ 1265382 h 1366982"/>
              <a:gd name="connsiteX71" fmla="*/ 886691 w 4910050"/>
              <a:gd name="connsiteY71" fmla="*/ 1256146 h 1366982"/>
              <a:gd name="connsiteX72" fmla="*/ 794327 w 4910050"/>
              <a:gd name="connsiteY72" fmla="*/ 1228436 h 1366982"/>
              <a:gd name="connsiteX73" fmla="*/ 766618 w 4910050"/>
              <a:gd name="connsiteY73" fmla="*/ 1219200 h 1366982"/>
              <a:gd name="connsiteX74" fmla="*/ 665018 w 4910050"/>
              <a:gd name="connsiteY74" fmla="*/ 1200727 h 1366982"/>
              <a:gd name="connsiteX75" fmla="*/ 554182 w 4910050"/>
              <a:gd name="connsiteY75" fmla="*/ 1173018 h 1366982"/>
              <a:gd name="connsiteX76" fmla="*/ 129309 w 4910050"/>
              <a:gd name="connsiteY76" fmla="*/ 1163782 h 1366982"/>
              <a:gd name="connsiteX77" fmla="*/ 46182 w 4910050"/>
              <a:gd name="connsiteY77" fmla="*/ 1145309 h 1366982"/>
              <a:gd name="connsiteX78" fmla="*/ 0 w 4910050"/>
              <a:gd name="connsiteY78" fmla="*/ 1126836 h 1366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910050" h="1366982">
                <a:moveTo>
                  <a:pt x="4294909" y="0"/>
                </a:moveTo>
                <a:cubicBezTo>
                  <a:pt x="4285673" y="6158"/>
                  <a:pt x="4275049" y="10624"/>
                  <a:pt x="4267200" y="18473"/>
                </a:cubicBezTo>
                <a:cubicBezTo>
                  <a:pt x="4205624" y="80049"/>
                  <a:pt x="4294909" y="15394"/>
                  <a:pt x="4221018" y="64655"/>
                </a:cubicBezTo>
                <a:cubicBezTo>
                  <a:pt x="4209823" y="131826"/>
                  <a:pt x="4207583" y="108320"/>
                  <a:pt x="4221018" y="175491"/>
                </a:cubicBezTo>
                <a:cubicBezTo>
                  <a:pt x="4225243" y="196617"/>
                  <a:pt x="4229951" y="225125"/>
                  <a:pt x="4248727" y="240146"/>
                </a:cubicBezTo>
                <a:cubicBezTo>
                  <a:pt x="4256329" y="246228"/>
                  <a:pt x="4267200" y="246303"/>
                  <a:pt x="4276436" y="249382"/>
                </a:cubicBezTo>
                <a:cubicBezTo>
                  <a:pt x="4294909" y="267855"/>
                  <a:pt x="4317364" y="283063"/>
                  <a:pt x="4331855" y="304800"/>
                </a:cubicBezTo>
                <a:cubicBezTo>
                  <a:pt x="4338012" y="314036"/>
                  <a:pt x="4343221" y="323981"/>
                  <a:pt x="4350327" y="332509"/>
                </a:cubicBezTo>
                <a:cubicBezTo>
                  <a:pt x="4358689" y="342544"/>
                  <a:pt x="4369674" y="350183"/>
                  <a:pt x="4378036" y="360218"/>
                </a:cubicBezTo>
                <a:cubicBezTo>
                  <a:pt x="4385143" y="368746"/>
                  <a:pt x="4387096" y="382044"/>
                  <a:pt x="4396509" y="387927"/>
                </a:cubicBezTo>
                <a:cubicBezTo>
                  <a:pt x="4413021" y="398247"/>
                  <a:pt x="4433454" y="400242"/>
                  <a:pt x="4451927" y="406400"/>
                </a:cubicBezTo>
                <a:lnTo>
                  <a:pt x="4479636" y="415636"/>
                </a:lnTo>
                <a:cubicBezTo>
                  <a:pt x="4523596" y="444942"/>
                  <a:pt x="4490072" y="427080"/>
                  <a:pt x="4544291" y="443346"/>
                </a:cubicBezTo>
                <a:cubicBezTo>
                  <a:pt x="4562942" y="448941"/>
                  <a:pt x="4581236" y="455660"/>
                  <a:pt x="4599709" y="461818"/>
                </a:cubicBezTo>
                <a:cubicBezTo>
                  <a:pt x="4608945" y="464897"/>
                  <a:pt x="4617973" y="468694"/>
                  <a:pt x="4627418" y="471055"/>
                </a:cubicBezTo>
                <a:cubicBezTo>
                  <a:pt x="4639733" y="474134"/>
                  <a:pt x="4651972" y="477537"/>
                  <a:pt x="4664364" y="480291"/>
                </a:cubicBezTo>
                <a:cubicBezTo>
                  <a:pt x="4679689" y="483696"/>
                  <a:pt x="4694912" y="488106"/>
                  <a:pt x="4710546" y="489527"/>
                </a:cubicBezTo>
                <a:cubicBezTo>
                  <a:pt x="4762760" y="494274"/>
                  <a:pt x="4815225" y="495685"/>
                  <a:pt x="4867564" y="498764"/>
                </a:cubicBezTo>
                <a:cubicBezTo>
                  <a:pt x="4876800" y="501843"/>
                  <a:pt x="4890919" y="499292"/>
                  <a:pt x="4895273" y="508000"/>
                </a:cubicBezTo>
                <a:cubicBezTo>
                  <a:pt x="4910050" y="537555"/>
                  <a:pt x="4868179" y="540020"/>
                  <a:pt x="4858327" y="544946"/>
                </a:cubicBezTo>
                <a:cubicBezTo>
                  <a:pt x="4848398" y="549910"/>
                  <a:pt x="4839854" y="557261"/>
                  <a:pt x="4830618" y="563418"/>
                </a:cubicBezTo>
                <a:cubicBezTo>
                  <a:pt x="4807402" y="633068"/>
                  <a:pt x="4838720" y="547213"/>
                  <a:pt x="4802909" y="618836"/>
                </a:cubicBezTo>
                <a:cubicBezTo>
                  <a:pt x="4798555" y="627544"/>
                  <a:pt x="4799755" y="638943"/>
                  <a:pt x="4793673" y="646546"/>
                </a:cubicBezTo>
                <a:cubicBezTo>
                  <a:pt x="4786739" y="655214"/>
                  <a:pt x="4775200" y="658861"/>
                  <a:pt x="4765964" y="665018"/>
                </a:cubicBezTo>
                <a:cubicBezTo>
                  <a:pt x="4762885" y="674254"/>
                  <a:pt x="4763611" y="685843"/>
                  <a:pt x="4756727" y="692727"/>
                </a:cubicBezTo>
                <a:cubicBezTo>
                  <a:pt x="4741028" y="708426"/>
                  <a:pt x="4701309" y="729673"/>
                  <a:pt x="4701309" y="729673"/>
                </a:cubicBezTo>
                <a:cubicBezTo>
                  <a:pt x="4652045" y="803568"/>
                  <a:pt x="4716706" y="714275"/>
                  <a:pt x="4655127" y="775855"/>
                </a:cubicBezTo>
                <a:cubicBezTo>
                  <a:pt x="4647278" y="783704"/>
                  <a:pt x="4643761" y="795036"/>
                  <a:pt x="4636655" y="803564"/>
                </a:cubicBezTo>
                <a:cubicBezTo>
                  <a:pt x="4628293" y="813599"/>
                  <a:pt x="4617308" y="821238"/>
                  <a:pt x="4608946" y="831273"/>
                </a:cubicBezTo>
                <a:cubicBezTo>
                  <a:pt x="4601839" y="839801"/>
                  <a:pt x="4599141" y="852047"/>
                  <a:pt x="4590473" y="858982"/>
                </a:cubicBezTo>
                <a:cubicBezTo>
                  <a:pt x="4582870" y="865064"/>
                  <a:pt x="4572000" y="865139"/>
                  <a:pt x="4562764" y="868218"/>
                </a:cubicBezTo>
                <a:cubicBezTo>
                  <a:pt x="4553528" y="874376"/>
                  <a:pt x="4543352" y="879316"/>
                  <a:pt x="4535055" y="886691"/>
                </a:cubicBezTo>
                <a:cubicBezTo>
                  <a:pt x="4515529" y="904047"/>
                  <a:pt x="4479636" y="942109"/>
                  <a:pt x="4479636" y="942109"/>
                </a:cubicBezTo>
                <a:cubicBezTo>
                  <a:pt x="4448133" y="1036623"/>
                  <a:pt x="4497826" y="879435"/>
                  <a:pt x="4461164" y="1136073"/>
                </a:cubicBezTo>
                <a:cubicBezTo>
                  <a:pt x="4457393" y="1162473"/>
                  <a:pt x="4397894" y="1197186"/>
                  <a:pt x="4387273" y="1200727"/>
                </a:cubicBezTo>
                <a:lnTo>
                  <a:pt x="4331855" y="1219200"/>
                </a:lnTo>
                <a:cubicBezTo>
                  <a:pt x="4322619" y="1222279"/>
                  <a:pt x="4313848" y="1227627"/>
                  <a:pt x="4304146" y="1228436"/>
                </a:cubicBezTo>
                <a:lnTo>
                  <a:pt x="4193309" y="1237673"/>
                </a:lnTo>
                <a:cubicBezTo>
                  <a:pt x="4047821" y="1216887"/>
                  <a:pt x="4211865" y="1238362"/>
                  <a:pt x="3953164" y="1219200"/>
                </a:cubicBezTo>
                <a:cubicBezTo>
                  <a:pt x="3928410" y="1217366"/>
                  <a:pt x="3903959" y="1212563"/>
                  <a:pt x="3879273" y="1209964"/>
                </a:cubicBezTo>
                <a:cubicBezTo>
                  <a:pt x="3845454" y="1206404"/>
                  <a:pt x="3811540" y="1203806"/>
                  <a:pt x="3777673" y="1200727"/>
                </a:cubicBezTo>
                <a:cubicBezTo>
                  <a:pt x="3728155" y="1184221"/>
                  <a:pt x="3770663" y="1197118"/>
                  <a:pt x="3703782" y="1182255"/>
                </a:cubicBezTo>
                <a:cubicBezTo>
                  <a:pt x="3691390" y="1179501"/>
                  <a:pt x="3679042" y="1176505"/>
                  <a:pt x="3666836" y="1173018"/>
                </a:cubicBezTo>
                <a:cubicBezTo>
                  <a:pt x="3657475" y="1170343"/>
                  <a:pt x="3648572" y="1166143"/>
                  <a:pt x="3639127" y="1163782"/>
                </a:cubicBezTo>
                <a:cubicBezTo>
                  <a:pt x="3592076" y="1152020"/>
                  <a:pt x="3561542" y="1151056"/>
                  <a:pt x="3509818" y="1145309"/>
                </a:cubicBezTo>
                <a:cubicBezTo>
                  <a:pt x="3474473" y="1133527"/>
                  <a:pt x="3452354" y="1124579"/>
                  <a:pt x="3417455" y="1117600"/>
                </a:cubicBezTo>
                <a:cubicBezTo>
                  <a:pt x="3399091" y="1113927"/>
                  <a:pt x="3380462" y="1111714"/>
                  <a:pt x="3362036" y="1108364"/>
                </a:cubicBezTo>
                <a:cubicBezTo>
                  <a:pt x="3262976" y="1090353"/>
                  <a:pt x="3375123" y="1107593"/>
                  <a:pt x="3251200" y="1089891"/>
                </a:cubicBezTo>
                <a:cubicBezTo>
                  <a:pt x="3126797" y="1048425"/>
                  <a:pt x="3204652" y="1071418"/>
                  <a:pt x="2909455" y="1071418"/>
                </a:cubicBezTo>
                <a:cubicBezTo>
                  <a:pt x="2880732" y="1071418"/>
                  <a:pt x="2780985" y="1083021"/>
                  <a:pt x="2743200" y="1089891"/>
                </a:cubicBezTo>
                <a:cubicBezTo>
                  <a:pt x="2703487" y="1097111"/>
                  <a:pt x="2713176" y="1098470"/>
                  <a:pt x="2678546" y="1108364"/>
                </a:cubicBezTo>
                <a:cubicBezTo>
                  <a:pt x="2666340" y="1111851"/>
                  <a:pt x="2653915" y="1114521"/>
                  <a:pt x="2641600" y="1117600"/>
                </a:cubicBezTo>
                <a:cubicBezTo>
                  <a:pt x="2597690" y="1146874"/>
                  <a:pt x="2624421" y="1132563"/>
                  <a:pt x="2558473" y="1154546"/>
                </a:cubicBezTo>
                <a:lnTo>
                  <a:pt x="2530764" y="1163782"/>
                </a:lnTo>
                <a:cubicBezTo>
                  <a:pt x="2451358" y="1216720"/>
                  <a:pt x="2551822" y="1153254"/>
                  <a:pt x="2475346" y="1191491"/>
                </a:cubicBezTo>
                <a:cubicBezTo>
                  <a:pt x="2465417" y="1196455"/>
                  <a:pt x="2457839" y="1205591"/>
                  <a:pt x="2447636" y="1209964"/>
                </a:cubicBezTo>
                <a:cubicBezTo>
                  <a:pt x="2435968" y="1214964"/>
                  <a:pt x="2422850" y="1215552"/>
                  <a:pt x="2410691" y="1219200"/>
                </a:cubicBezTo>
                <a:cubicBezTo>
                  <a:pt x="2392040" y="1224795"/>
                  <a:pt x="2374164" y="1232950"/>
                  <a:pt x="2355273" y="1237673"/>
                </a:cubicBezTo>
                <a:lnTo>
                  <a:pt x="2281382" y="1256146"/>
                </a:lnTo>
                <a:lnTo>
                  <a:pt x="2244436" y="1265382"/>
                </a:lnTo>
                <a:cubicBezTo>
                  <a:pt x="2182982" y="1296110"/>
                  <a:pt x="2232927" y="1275187"/>
                  <a:pt x="2161309" y="1293091"/>
                </a:cubicBezTo>
                <a:cubicBezTo>
                  <a:pt x="2081486" y="1313046"/>
                  <a:pt x="2203164" y="1291138"/>
                  <a:pt x="2087418" y="1311564"/>
                </a:cubicBezTo>
                <a:lnTo>
                  <a:pt x="1976582" y="1330036"/>
                </a:lnTo>
                <a:cubicBezTo>
                  <a:pt x="1910145" y="1352183"/>
                  <a:pt x="1993111" y="1325313"/>
                  <a:pt x="1911927" y="1348509"/>
                </a:cubicBezTo>
                <a:cubicBezTo>
                  <a:pt x="1902566" y="1351184"/>
                  <a:pt x="1893722" y="1355634"/>
                  <a:pt x="1884218" y="1357746"/>
                </a:cubicBezTo>
                <a:cubicBezTo>
                  <a:pt x="1865937" y="1361809"/>
                  <a:pt x="1847273" y="1363903"/>
                  <a:pt x="1828800" y="1366982"/>
                </a:cubicBezTo>
                <a:cubicBezTo>
                  <a:pt x="1679423" y="1360488"/>
                  <a:pt x="1660481" y="1366638"/>
                  <a:pt x="1551709" y="1348509"/>
                </a:cubicBezTo>
                <a:cubicBezTo>
                  <a:pt x="1531920" y="1345211"/>
                  <a:pt x="1489350" y="1336267"/>
                  <a:pt x="1468582" y="1330036"/>
                </a:cubicBezTo>
                <a:cubicBezTo>
                  <a:pt x="1428715" y="1318076"/>
                  <a:pt x="1389743" y="1300588"/>
                  <a:pt x="1348509" y="1293091"/>
                </a:cubicBezTo>
                <a:cubicBezTo>
                  <a:pt x="1327090" y="1289197"/>
                  <a:pt x="1305457" y="1286555"/>
                  <a:pt x="1283855" y="1283855"/>
                </a:cubicBezTo>
                <a:cubicBezTo>
                  <a:pt x="1193692" y="1272584"/>
                  <a:pt x="1163857" y="1271363"/>
                  <a:pt x="1062182" y="1265382"/>
                </a:cubicBezTo>
                <a:lnTo>
                  <a:pt x="886691" y="1256146"/>
                </a:lnTo>
                <a:cubicBezTo>
                  <a:pt x="830853" y="1242185"/>
                  <a:pt x="861792" y="1250924"/>
                  <a:pt x="794327" y="1228436"/>
                </a:cubicBezTo>
                <a:cubicBezTo>
                  <a:pt x="785091" y="1225357"/>
                  <a:pt x="776221" y="1220801"/>
                  <a:pt x="766618" y="1219200"/>
                </a:cubicBezTo>
                <a:cubicBezTo>
                  <a:pt x="748500" y="1216181"/>
                  <a:pt x="685314" y="1206262"/>
                  <a:pt x="665018" y="1200727"/>
                </a:cubicBezTo>
                <a:cubicBezTo>
                  <a:pt x="615370" y="1187187"/>
                  <a:pt x="606170" y="1175018"/>
                  <a:pt x="554182" y="1173018"/>
                </a:cubicBezTo>
                <a:cubicBezTo>
                  <a:pt x="412629" y="1167574"/>
                  <a:pt x="270933" y="1166861"/>
                  <a:pt x="129309" y="1163782"/>
                </a:cubicBezTo>
                <a:cubicBezTo>
                  <a:pt x="108019" y="1160234"/>
                  <a:pt x="68922" y="1156679"/>
                  <a:pt x="46182" y="1145309"/>
                </a:cubicBezTo>
                <a:cubicBezTo>
                  <a:pt x="2406" y="1123420"/>
                  <a:pt x="35644" y="1126836"/>
                  <a:pt x="0" y="1126836"/>
                </a:cubicBezTo>
              </a:path>
            </a:pathLst>
          </a:cu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TextBox 14"/>
          <p:cNvSpPr txBox="1"/>
          <p:nvPr/>
        </p:nvSpPr>
        <p:spPr>
          <a:xfrm>
            <a:off x="5966691" y="5116945"/>
            <a:ext cx="2733964" cy="369332"/>
          </a:xfrm>
          <a:prstGeom prst="rect">
            <a:avLst/>
          </a:prstGeom>
          <a:noFill/>
        </p:spPr>
        <p:txBody>
          <a:bodyPr wrap="square" rtlCol="0">
            <a:spAutoFit/>
          </a:bodyPr>
          <a:lstStyle/>
          <a:p>
            <a:r>
              <a:rPr lang="en-CA" b="1" dirty="0" smtClean="0">
                <a:solidFill>
                  <a:schemeClr val="accent1"/>
                </a:solidFill>
              </a:rPr>
              <a:t>CONTIGENCY  LINE</a:t>
            </a:r>
            <a:endParaRPr lang="en-CA" b="1" dirty="0">
              <a:solidFill>
                <a:schemeClr val="accent1"/>
              </a:solidFill>
            </a:endParaRPr>
          </a:p>
        </p:txBody>
      </p:sp>
      <p:sp>
        <p:nvSpPr>
          <p:cNvPr id="16" name="TextBox 15"/>
          <p:cNvSpPr txBox="1"/>
          <p:nvPr/>
        </p:nvSpPr>
        <p:spPr>
          <a:xfrm>
            <a:off x="5569527" y="5652655"/>
            <a:ext cx="2974109" cy="369332"/>
          </a:xfrm>
          <a:prstGeom prst="rect">
            <a:avLst/>
          </a:prstGeom>
          <a:noFill/>
        </p:spPr>
        <p:txBody>
          <a:bodyPr wrap="square" rtlCol="0">
            <a:spAutoFit/>
          </a:bodyPr>
          <a:lstStyle/>
          <a:p>
            <a:r>
              <a:rPr lang="en-CA" dirty="0" smtClean="0">
                <a:solidFill>
                  <a:srgbClr val="FFC000"/>
                </a:solidFill>
              </a:rPr>
              <a:t>       </a:t>
            </a:r>
            <a:r>
              <a:rPr lang="en-CA" b="1" dirty="0" smtClean="0">
                <a:solidFill>
                  <a:srgbClr val="FFC000"/>
                </a:solidFill>
              </a:rPr>
              <a:t>FIRE  PERIMETER</a:t>
            </a:r>
            <a:endParaRPr lang="en-CA" b="1" dirty="0">
              <a:solidFill>
                <a:srgbClr val="FFC000"/>
              </a:solidFill>
            </a:endParaRPr>
          </a:p>
        </p:txBody>
      </p:sp>
    </p:spTree>
  </p:cSld>
  <p:clrMapOvr>
    <a:masterClrMapping/>
  </p:clrMapOvr>
  <p:transition advClick="0" advTm="5226"/>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64036" cy="1143000"/>
          </a:xfrm>
        </p:spPr>
        <p:txBody>
          <a:bodyPr/>
          <a:lstStyle/>
          <a:p>
            <a:r>
              <a:rPr lang="en-CA" dirty="0" smtClean="0">
                <a:solidFill>
                  <a:srgbClr val="C00000"/>
                </a:solidFill>
              </a:rPr>
              <a:t>North Side - River</a:t>
            </a:r>
            <a:endParaRPr lang="en-CA" dirty="0">
              <a:solidFill>
                <a:srgbClr val="C00000"/>
              </a:solidFill>
            </a:endParaRPr>
          </a:p>
        </p:txBody>
      </p:sp>
      <p:pic>
        <p:nvPicPr>
          <p:cNvPr id="6" name="Content Placeholder 5" descr="aug. 19 overview.JPG"/>
          <p:cNvPicPr>
            <a:picLocks noGrp="1" noChangeAspect="1"/>
          </p:cNvPicPr>
          <p:nvPr>
            <p:ph sz="half" idx="1"/>
          </p:nvPr>
        </p:nvPicPr>
        <p:blipFill>
          <a:blip r:embed="rId2" cstate="print"/>
          <a:stretch>
            <a:fillRect/>
          </a:stretch>
        </p:blipFill>
        <p:spPr>
          <a:xfrm>
            <a:off x="457200" y="2466881"/>
            <a:ext cx="4511964" cy="3527519"/>
          </a:xfrm>
          <a:ln w="38100">
            <a:solidFill>
              <a:srgbClr val="FFC000"/>
            </a:solidFill>
          </a:ln>
        </p:spPr>
      </p:pic>
      <p:pic>
        <p:nvPicPr>
          <p:cNvPr id="5" name="Content Placeholder 4" descr="aug 19 west flank north VA0955.JPG"/>
          <p:cNvPicPr>
            <a:picLocks noGrp="1" noChangeAspect="1"/>
          </p:cNvPicPr>
          <p:nvPr>
            <p:ph sz="half" idx="2"/>
          </p:nvPr>
        </p:nvPicPr>
        <p:blipFill>
          <a:blip r:embed="rId3" cstate="print"/>
          <a:stretch>
            <a:fillRect/>
          </a:stretch>
        </p:blipFill>
        <p:spPr>
          <a:xfrm rot="-5400000">
            <a:off x="4592316" y="2814312"/>
            <a:ext cx="4983018" cy="3104357"/>
          </a:xfrm>
        </p:spPr>
      </p:pic>
      <p:sp>
        <p:nvSpPr>
          <p:cNvPr id="7" name="Freeform 6"/>
          <p:cNvSpPr/>
          <p:nvPr/>
        </p:nvSpPr>
        <p:spPr>
          <a:xfrm>
            <a:off x="6662813" y="3045411"/>
            <a:ext cx="1899296" cy="2205569"/>
          </a:xfrm>
          <a:custGeom>
            <a:avLst/>
            <a:gdLst>
              <a:gd name="connsiteX0" fmla="*/ 245987 w 1899296"/>
              <a:gd name="connsiteY0" fmla="*/ 21062 h 2205569"/>
              <a:gd name="connsiteX1" fmla="*/ 218278 w 1899296"/>
              <a:gd name="connsiteY1" fmla="*/ 76480 h 2205569"/>
              <a:gd name="connsiteX2" fmla="*/ 199805 w 1899296"/>
              <a:gd name="connsiteY2" fmla="*/ 104189 h 2205569"/>
              <a:gd name="connsiteX3" fmla="*/ 153623 w 1899296"/>
              <a:gd name="connsiteY3" fmla="*/ 187316 h 2205569"/>
              <a:gd name="connsiteX4" fmla="*/ 135151 w 1899296"/>
              <a:gd name="connsiteY4" fmla="*/ 298153 h 2205569"/>
              <a:gd name="connsiteX5" fmla="*/ 125914 w 1899296"/>
              <a:gd name="connsiteY5" fmla="*/ 455171 h 2205569"/>
              <a:gd name="connsiteX6" fmla="*/ 135151 w 1899296"/>
              <a:gd name="connsiteY6" fmla="*/ 593716 h 2205569"/>
              <a:gd name="connsiteX7" fmla="*/ 135151 w 1899296"/>
              <a:gd name="connsiteY7" fmla="*/ 815389 h 2205569"/>
              <a:gd name="connsiteX8" fmla="*/ 107442 w 1899296"/>
              <a:gd name="connsiteY8" fmla="*/ 833862 h 2205569"/>
              <a:gd name="connsiteX9" fmla="*/ 88969 w 1899296"/>
              <a:gd name="connsiteY9" fmla="*/ 861571 h 2205569"/>
              <a:gd name="connsiteX10" fmla="*/ 61260 w 1899296"/>
              <a:gd name="connsiteY10" fmla="*/ 880044 h 2205569"/>
              <a:gd name="connsiteX11" fmla="*/ 24314 w 1899296"/>
              <a:gd name="connsiteY11" fmla="*/ 926225 h 2205569"/>
              <a:gd name="connsiteX12" fmla="*/ 15078 w 1899296"/>
              <a:gd name="connsiteY12" fmla="*/ 1055534 h 2205569"/>
              <a:gd name="connsiteX13" fmla="*/ 24314 w 1899296"/>
              <a:gd name="connsiteY13" fmla="*/ 1083244 h 2205569"/>
              <a:gd name="connsiteX14" fmla="*/ 52023 w 1899296"/>
              <a:gd name="connsiteY14" fmla="*/ 1101716 h 2205569"/>
              <a:gd name="connsiteX15" fmla="*/ 70496 w 1899296"/>
              <a:gd name="connsiteY15" fmla="*/ 1129425 h 2205569"/>
              <a:gd name="connsiteX16" fmla="*/ 125914 w 1899296"/>
              <a:gd name="connsiteY16" fmla="*/ 1147898 h 2205569"/>
              <a:gd name="connsiteX17" fmla="*/ 153623 w 1899296"/>
              <a:gd name="connsiteY17" fmla="*/ 1166371 h 2205569"/>
              <a:gd name="connsiteX18" fmla="*/ 209042 w 1899296"/>
              <a:gd name="connsiteY18" fmla="*/ 1157134 h 2205569"/>
              <a:gd name="connsiteX19" fmla="*/ 292169 w 1899296"/>
              <a:gd name="connsiteY19" fmla="*/ 1138662 h 2205569"/>
              <a:gd name="connsiteX20" fmla="*/ 338351 w 1899296"/>
              <a:gd name="connsiteY20" fmla="*/ 1129425 h 2205569"/>
              <a:gd name="connsiteX21" fmla="*/ 384532 w 1899296"/>
              <a:gd name="connsiteY21" fmla="*/ 1138662 h 2205569"/>
              <a:gd name="connsiteX22" fmla="*/ 403005 w 1899296"/>
              <a:gd name="connsiteY22" fmla="*/ 1166371 h 2205569"/>
              <a:gd name="connsiteX23" fmla="*/ 430714 w 1899296"/>
              <a:gd name="connsiteY23" fmla="*/ 1184844 h 2205569"/>
              <a:gd name="connsiteX24" fmla="*/ 467660 w 1899296"/>
              <a:gd name="connsiteY24" fmla="*/ 1240262 h 2205569"/>
              <a:gd name="connsiteX25" fmla="*/ 476896 w 1899296"/>
              <a:gd name="connsiteY25" fmla="*/ 1267971 h 2205569"/>
              <a:gd name="connsiteX26" fmla="*/ 504605 w 1899296"/>
              <a:gd name="connsiteY26" fmla="*/ 1286444 h 2205569"/>
              <a:gd name="connsiteX27" fmla="*/ 513842 w 1899296"/>
              <a:gd name="connsiteY27" fmla="*/ 1314153 h 2205569"/>
              <a:gd name="connsiteX28" fmla="*/ 569260 w 1899296"/>
              <a:gd name="connsiteY28" fmla="*/ 1341862 h 2205569"/>
              <a:gd name="connsiteX29" fmla="*/ 578496 w 1899296"/>
              <a:gd name="connsiteY29" fmla="*/ 1369571 h 2205569"/>
              <a:gd name="connsiteX30" fmla="*/ 606205 w 1899296"/>
              <a:gd name="connsiteY30" fmla="*/ 1378807 h 2205569"/>
              <a:gd name="connsiteX31" fmla="*/ 661623 w 1899296"/>
              <a:gd name="connsiteY31" fmla="*/ 1406516 h 2205569"/>
              <a:gd name="connsiteX32" fmla="*/ 689332 w 1899296"/>
              <a:gd name="connsiteY32" fmla="*/ 1434225 h 2205569"/>
              <a:gd name="connsiteX33" fmla="*/ 707805 w 1899296"/>
              <a:gd name="connsiteY33" fmla="*/ 1489644 h 2205569"/>
              <a:gd name="connsiteX34" fmla="*/ 717042 w 1899296"/>
              <a:gd name="connsiteY34" fmla="*/ 1545062 h 2205569"/>
              <a:gd name="connsiteX35" fmla="*/ 726278 w 1899296"/>
              <a:gd name="connsiteY35" fmla="*/ 1618953 h 2205569"/>
              <a:gd name="connsiteX36" fmla="*/ 744751 w 1899296"/>
              <a:gd name="connsiteY36" fmla="*/ 1674371 h 2205569"/>
              <a:gd name="connsiteX37" fmla="*/ 855587 w 1899296"/>
              <a:gd name="connsiteY37" fmla="*/ 1711316 h 2205569"/>
              <a:gd name="connsiteX38" fmla="*/ 883296 w 1899296"/>
              <a:gd name="connsiteY38" fmla="*/ 1720553 h 2205569"/>
              <a:gd name="connsiteX39" fmla="*/ 911005 w 1899296"/>
              <a:gd name="connsiteY39" fmla="*/ 1739025 h 2205569"/>
              <a:gd name="connsiteX40" fmla="*/ 966423 w 1899296"/>
              <a:gd name="connsiteY40" fmla="*/ 1757498 h 2205569"/>
              <a:gd name="connsiteX41" fmla="*/ 994132 w 1899296"/>
              <a:gd name="connsiteY41" fmla="*/ 1775971 h 2205569"/>
              <a:gd name="connsiteX42" fmla="*/ 1169623 w 1899296"/>
              <a:gd name="connsiteY42" fmla="*/ 1757498 h 2205569"/>
              <a:gd name="connsiteX43" fmla="*/ 1243514 w 1899296"/>
              <a:gd name="connsiteY43" fmla="*/ 1739025 h 2205569"/>
              <a:gd name="connsiteX44" fmla="*/ 1271223 w 1899296"/>
              <a:gd name="connsiteY44" fmla="*/ 1720553 h 2205569"/>
              <a:gd name="connsiteX45" fmla="*/ 1298932 w 1899296"/>
              <a:gd name="connsiteY45" fmla="*/ 1711316 h 2205569"/>
              <a:gd name="connsiteX46" fmla="*/ 1354351 w 1899296"/>
              <a:gd name="connsiteY46" fmla="*/ 1674371 h 2205569"/>
              <a:gd name="connsiteX47" fmla="*/ 1382060 w 1899296"/>
              <a:gd name="connsiteY47" fmla="*/ 1665134 h 2205569"/>
              <a:gd name="connsiteX48" fmla="*/ 1437478 w 1899296"/>
              <a:gd name="connsiteY48" fmla="*/ 1628189 h 2205569"/>
              <a:gd name="connsiteX49" fmla="*/ 1455951 w 1899296"/>
              <a:gd name="connsiteY49" fmla="*/ 1600480 h 2205569"/>
              <a:gd name="connsiteX50" fmla="*/ 1492896 w 1899296"/>
              <a:gd name="connsiteY50" fmla="*/ 1646662 h 2205569"/>
              <a:gd name="connsiteX51" fmla="*/ 1465187 w 1899296"/>
              <a:gd name="connsiteY51" fmla="*/ 1729789 h 2205569"/>
              <a:gd name="connsiteX52" fmla="*/ 1455951 w 1899296"/>
              <a:gd name="connsiteY52" fmla="*/ 1757498 h 2205569"/>
              <a:gd name="connsiteX53" fmla="*/ 1465187 w 1899296"/>
              <a:gd name="connsiteY53" fmla="*/ 1942225 h 2205569"/>
              <a:gd name="connsiteX54" fmla="*/ 1474423 w 1899296"/>
              <a:gd name="connsiteY54" fmla="*/ 2191607 h 2205569"/>
              <a:gd name="connsiteX55" fmla="*/ 1502132 w 1899296"/>
              <a:gd name="connsiteY55" fmla="*/ 2200844 h 2205569"/>
              <a:gd name="connsiteX56" fmla="*/ 1566787 w 1899296"/>
              <a:gd name="connsiteY56" fmla="*/ 2182371 h 2205569"/>
              <a:gd name="connsiteX57" fmla="*/ 1594496 w 1899296"/>
              <a:gd name="connsiteY57" fmla="*/ 2173134 h 2205569"/>
              <a:gd name="connsiteX58" fmla="*/ 1668387 w 1899296"/>
              <a:gd name="connsiteY58" fmla="*/ 2126953 h 2205569"/>
              <a:gd name="connsiteX59" fmla="*/ 1696096 w 1899296"/>
              <a:gd name="connsiteY59" fmla="*/ 2117716 h 2205569"/>
              <a:gd name="connsiteX60" fmla="*/ 1723805 w 1899296"/>
              <a:gd name="connsiteY60" fmla="*/ 2108480 h 2205569"/>
              <a:gd name="connsiteX61" fmla="*/ 1862351 w 1899296"/>
              <a:gd name="connsiteY61" fmla="*/ 2117716 h 2205569"/>
              <a:gd name="connsiteX62" fmla="*/ 1899296 w 1899296"/>
              <a:gd name="connsiteY62" fmla="*/ 2126953 h 220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899296" h="2205569">
                <a:moveTo>
                  <a:pt x="245987" y="21062"/>
                </a:moveTo>
                <a:cubicBezTo>
                  <a:pt x="193046" y="100473"/>
                  <a:pt x="256518" y="0"/>
                  <a:pt x="218278" y="76480"/>
                </a:cubicBezTo>
                <a:cubicBezTo>
                  <a:pt x="213314" y="86409"/>
                  <a:pt x="205963" y="94953"/>
                  <a:pt x="199805" y="104189"/>
                </a:cubicBezTo>
                <a:cubicBezTo>
                  <a:pt x="177201" y="171999"/>
                  <a:pt x="195101" y="145838"/>
                  <a:pt x="153623" y="187316"/>
                </a:cubicBezTo>
                <a:cubicBezTo>
                  <a:pt x="137011" y="237154"/>
                  <a:pt x="141338" y="217721"/>
                  <a:pt x="135151" y="298153"/>
                </a:cubicBezTo>
                <a:cubicBezTo>
                  <a:pt x="131130" y="350428"/>
                  <a:pt x="128993" y="402832"/>
                  <a:pt x="125914" y="455171"/>
                </a:cubicBezTo>
                <a:cubicBezTo>
                  <a:pt x="128993" y="501353"/>
                  <a:pt x="130961" y="547622"/>
                  <a:pt x="135151" y="593716"/>
                </a:cubicBezTo>
                <a:cubicBezTo>
                  <a:pt x="144177" y="693004"/>
                  <a:pt x="164026" y="678229"/>
                  <a:pt x="135151" y="815389"/>
                </a:cubicBezTo>
                <a:cubicBezTo>
                  <a:pt x="132864" y="826252"/>
                  <a:pt x="116678" y="827704"/>
                  <a:pt x="107442" y="833862"/>
                </a:cubicBezTo>
                <a:cubicBezTo>
                  <a:pt x="101284" y="843098"/>
                  <a:pt x="96818" y="853722"/>
                  <a:pt x="88969" y="861571"/>
                </a:cubicBezTo>
                <a:cubicBezTo>
                  <a:pt x="81120" y="869420"/>
                  <a:pt x="68195" y="871376"/>
                  <a:pt x="61260" y="880044"/>
                </a:cubicBezTo>
                <a:cubicBezTo>
                  <a:pt x="10275" y="943775"/>
                  <a:pt x="103721" y="873289"/>
                  <a:pt x="24314" y="926225"/>
                </a:cubicBezTo>
                <a:cubicBezTo>
                  <a:pt x="681" y="997127"/>
                  <a:pt x="0" y="972603"/>
                  <a:pt x="15078" y="1055534"/>
                </a:cubicBezTo>
                <a:cubicBezTo>
                  <a:pt x="16820" y="1065113"/>
                  <a:pt x="18232" y="1075641"/>
                  <a:pt x="24314" y="1083244"/>
                </a:cubicBezTo>
                <a:cubicBezTo>
                  <a:pt x="31248" y="1091912"/>
                  <a:pt x="42787" y="1095559"/>
                  <a:pt x="52023" y="1101716"/>
                </a:cubicBezTo>
                <a:cubicBezTo>
                  <a:pt x="58181" y="1110952"/>
                  <a:pt x="61083" y="1123542"/>
                  <a:pt x="70496" y="1129425"/>
                </a:cubicBezTo>
                <a:cubicBezTo>
                  <a:pt x="87008" y="1139745"/>
                  <a:pt x="125914" y="1147898"/>
                  <a:pt x="125914" y="1147898"/>
                </a:cubicBezTo>
                <a:cubicBezTo>
                  <a:pt x="135150" y="1154056"/>
                  <a:pt x="142590" y="1165145"/>
                  <a:pt x="153623" y="1166371"/>
                </a:cubicBezTo>
                <a:cubicBezTo>
                  <a:pt x="172236" y="1168439"/>
                  <a:pt x="190616" y="1160484"/>
                  <a:pt x="209042" y="1157134"/>
                </a:cubicBezTo>
                <a:cubicBezTo>
                  <a:pt x="285635" y="1143208"/>
                  <a:pt x="225467" y="1153485"/>
                  <a:pt x="292169" y="1138662"/>
                </a:cubicBezTo>
                <a:cubicBezTo>
                  <a:pt x="307494" y="1135256"/>
                  <a:pt x="322957" y="1132504"/>
                  <a:pt x="338351" y="1129425"/>
                </a:cubicBezTo>
                <a:cubicBezTo>
                  <a:pt x="353745" y="1132504"/>
                  <a:pt x="370902" y="1130873"/>
                  <a:pt x="384532" y="1138662"/>
                </a:cubicBezTo>
                <a:cubicBezTo>
                  <a:pt x="394170" y="1144170"/>
                  <a:pt x="395156" y="1158522"/>
                  <a:pt x="403005" y="1166371"/>
                </a:cubicBezTo>
                <a:cubicBezTo>
                  <a:pt x="410854" y="1174220"/>
                  <a:pt x="421478" y="1178686"/>
                  <a:pt x="430714" y="1184844"/>
                </a:cubicBezTo>
                <a:cubicBezTo>
                  <a:pt x="443029" y="1203317"/>
                  <a:pt x="460639" y="1219200"/>
                  <a:pt x="467660" y="1240262"/>
                </a:cubicBezTo>
                <a:cubicBezTo>
                  <a:pt x="470739" y="1249498"/>
                  <a:pt x="470814" y="1260368"/>
                  <a:pt x="476896" y="1267971"/>
                </a:cubicBezTo>
                <a:cubicBezTo>
                  <a:pt x="483831" y="1276639"/>
                  <a:pt x="495369" y="1280286"/>
                  <a:pt x="504605" y="1286444"/>
                </a:cubicBezTo>
                <a:cubicBezTo>
                  <a:pt x="507684" y="1295680"/>
                  <a:pt x="507760" y="1306551"/>
                  <a:pt x="513842" y="1314153"/>
                </a:cubicBezTo>
                <a:cubicBezTo>
                  <a:pt x="526863" y="1330429"/>
                  <a:pt x="551008" y="1335778"/>
                  <a:pt x="569260" y="1341862"/>
                </a:cubicBezTo>
                <a:cubicBezTo>
                  <a:pt x="572339" y="1351098"/>
                  <a:pt x="571612" y="1362687"/>
                  <a:pt x="578496" y="1369571"/>
                </a:cubicBezTo>
                <a:cubicBezTo>
                  <a:pt x="585380" y="1376455"/>
                  <a:pt x="597497" y="1374453"/>
                  <a:pt x="606205" y="1378807"/>
                </a:cubicBezTo>
                <a:cubicBezTo>
                  <a:pt x="677824" y="1414617"/>
                  <a:pt x="591976" y="1383301"/>
                  <a:pt x="661623" y="1406516"/>
                </a:cubicBezTo>
                <a:cubicBezTo>
                  <a:pt x="670859" y="1415752"/>
                  <a:pt x="682988" y="1422807"/>
                  <a:pt x="689332" y="1434225"/>
                </a:cubicBezTo>
                <a:cubicBezTo>
                  <a:pt x="698789" y="1451247"/>
                  <a:pt x="704604" y="1470437"/>
                  <a:pt x="707805" y="1489644"/>
                </a:cubicBezTo>
                <a:cubicBezTo>
                  <a:pt x="710884" y="1508117"/>
                  <a:pt x="714393" y="1526523"/>
                  <a:pt x="717042" y="1545062"/>
                </a:cubicBezTo>
                <a:cubicBezTo>
                  <a:pt x="720552" y="1569635"/>
                  <a:pt x="721077" y="1594682"/>
                  <a:pt x="726278" y="1618953"/>
                </a:cubicBezTo>
                <a:cubicBezTo>
                  <a:pt x="730358" y="1637993"/>
                  <a:pt x="726278" y="1668213"/>
                  <a:pt x="744751" y="1674371"/>
                </a:cubicBezTo>
                <a:lnTo>
                  <a:pt x="855587" y="1711316"/>
                </a:lnTo>
                <a:cubicBezTo>
                  <a:pt x="864823" y="1714395"/>
                  <a:pt x="875195" y="1715153"/>
                  <a:pt x="883296" y="1720553"/>
                </a:cubicBezTo>
                <a:cubicBezTo>
                  <a:pt x="892532" y="1726710"/>
                  <a:pt x="900861" y="1734517"/>
                  <a:pt x="911005" y="1739025"/>
                </a:cubicBezTo>
                <a:cubicBezTo>
                  <a:pt x="928799" y="1746933"/>
                  <a:pt x="966423" y="1757498"/>
                  <a:pt x="966423" y="1757498"/>
                </a:cubicBezTo>
                <a:cubicBezTo>
                  <a:pt x="975659" y="1763656"/>
                  <a:pt x="983047" y="1775388"/>
                  <a:pt x="994132" y="1775971"/>
                </a:cubicBezTo>
                <a:cubicBezTo>
                  <a:pt x="1195757" y="1786582"/>
                  <a:pt x="1086386" y="1778306"/>
                  <a:pt x="1169623" y="1757498"/>
                </a:cubicBezTo>
                <a:cubicBezTo>
                  <a:pt x="1190710" y="1752227"/>
                  <a:pt x="1222396" y="1749584"/>
                  <a:pt x="1243514" y="1739025"/>
                </a:cubicBezTo>
                <a:cubicBezTo>
                  <a:pt x="1253443" y="1734061"/>
                  <a:pt x="1261294" y="1725517"/>
                  <a:pt x="1271223" y="1720553"/>
                </a:cubicBezTo>
                <a:cubicBezTo>
                  <a:pt x="1279931" y="1716199"/>
                  <a:pt x="1290421" y="1716044"/>
                  <a:pt x="1298932" y="1711316"/>
                </a:cubicBezTo>
                <a:cubicBezTo>
                  <a:pt x="1318340" y="1700534"/>
                  <a:pt x="1333289" y="1681392"/>
                  <a:pt x="1354351" y="1674371"/>
                </a:cubicBezTo>
                <a:cubicBezTo>
                  <a:pt x="1363587" y="1671292"/>
                  <a:pt x="1373549" y="1669862"/>
                  <a:pt x="1382060" y="1665134"/>
                </a:cubicBezTo>
                <a:cubicBezTo>
                  <a:pt x="1401467" y="1654352"/>
                  <a:pt x="1437478" y="1628189"/>
                  <a:pt x="1437478" y="1628189"/>
                </a:cubicBezTo>
                <a:cubicBezTo>
                  <a:pt x="1443636" y="1618953"/>
                  <a:pt x="1445066" y="1602657"/>
                  <a:pt x="1455951" y="1600480"/>
                </a:cubicBezTo>
                <a:cubicBezTo>
                  <a:pt x="1482063" y="1595258"/>
                  <a:pt x="1488656" y="1633940"/>
                  <a:pt x="1492896" y="1646662"/>
                </a:cubicBezTo>
                <a:lnTo>
                  <a:pt x="1465187" y="1729789"/>
                </a:lnTo>
                <a:lnTo>
                  <a:pt x="1455951" y="1757498"/>
                </a:lnTo>
                <a:cubicBezTo>
                  <a:pt x="1459030" y="1819074"/>
                  <a:pt x="1462566" y="1880628"/>
                  <a:pt x="1465187" y="1942225"/>
                </a:cubicBezTo>
                <a:cubicBezTo>
                  <a:pt x="1468723" y="2025334"/>
                  <a:pt x="1462659" y="2109259"/>
                  <a:pt x="1474423" y="2191607"/>
                </a:cubicBezTo>
                <a:cubicBezTo>
                  <a:pt x="1475800" y="2201245"/>
                  <a:pt x="1492896" y="2197765"/>
                  <a:pt x="1502132" y="2200844"/>
                </a:cubicBezTo>
                <a:cubicBezTo>
                  <a:pt x="1568578" y="2178695"/>
                  <a:pt x="1485594" y="2205569"/>
                  <a:pt x="1566787" y="2182371"/>
                </a:cubicBezTo>
                <a:cubicBezTo>
                  <a:pt x="1576148" y="2179696"/>
                  <a:pt x="1585260" y="2176213"/>
                  <a:pt x="1594496" y="2173134"/>
                </a:cubicBezTo>
                <a:cubicBezTo>
                  <a:pt x="1623771" y="2129223"/>
                  <a:pt x="1602437" y="2148936"/>
                  <a:pt x="1668387" y="2126953"/>
                </a:cubicBezTo>
                <a:lnTo>
                  <a:pt x="1696096" y="2117716"/>
                </a:lnTo>
                <a:lnTo>
                  <a:pt x="1723805" y="2108480"/>
                </a:lnTo>
                <a:cubicBezTo>
                  <a:pt x="1769987" y="2111559"/>
                  <a:pt x="1816321" y="2112871"/>
                  <a:pt x="1862351" y="2117716"/>
                </a:cubicBezTo>
                <a:cubicBezTo>
                  <a:pt x="1874975" y="2119045"/>
                  <a:pt x="1899296" y="2126953"/>
                  <a:pt x="1899296" y="2126953"/>
                </a:cubicBezTo>
              </a:path>
            </a:pathLst>
          </a:cu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0" name="Freeform 9"/>
          <p:cNvSpPr/>
          <p:nvPr/>
        </p:nvSpPr>
        <p:spPr>
          <a:xfrm>
            <a:off x="5957455" y="3768436"/>
            <a:ext cx="665018" cy="3066473"/>
          </a:xfrm>
          <a:custGeom>
            <a:avLst/>
            <a:gdLst>
              <a:gd name="connsiteX0" fmla="*/ 0 w 665018"/>
              <a:gd name="connsiteY0" fmla="*/ 0 h 3066473"/>
              <a:gd name="connsiteX1" fmla="*/ 9236 w 665018"/>
              <a:gd name="connsiteY1" fmla="*/ 120073 h 3066473"/>
              <a:gd name="connsiteX2" fmla="*/ 18472 w 665018"/>
              <a:gd name="connsiteY2" fmla="*/ 286328 h 3066473"/>
              <a:gd name="connsiteX3" fmla="*/ 36945 w 665018"/>
              <a:gd name="connsiteY3" fmla="*/ 369455 h 3066473"/>
              <a:gd name="connsiteX4" fmla="*/ 55418 w 665018"/>
              <a:gd name="connsiteY4" fmla="*/ 461819 h 3066473"/>
              <a:gd name="connsiteX5" fmla="*/ 36945 w 665018"/>
              <a:gd name="connsiteY5" fmla="*/ 997528 h 3066473"/>
              <a:gd name="connsiteX6" fmla="*/ 46181 w 665018"/>
              <a:gd name="connsiteY6" fmla="*/ 1108364 h 3066473"/>
              <a:gd name="connsiteX7" fmla="*/ 83127 w 665018"/>
              <a:gd name="connsiteY7" fmla="*/ 1163782 h 3066473"/>
              <a:gd name="connsiteX8" fmla="*/ 83127 w 665018"/>
              <a:gd name="connsiteY8" fmla="*/ 1219200 h 3066473"/>
              <a:gd name="connsiteX9" fmla="*/ 92363 w 665018"/>
              <a:gd name="connsiteY9" fmla="*/ 1256146 h 3066473"/>
              <a:gd name="connsiteX10" fmla="*/ 110836 w 665018"/>
              <a:gd name="connsiteY10" fmla="*/ 1394691 h 3066473"/>
              <a:gd name="connsiteX11" fmla="*/ 129309 w 665018"/>
              <a:gd name="connsiteY11" fmla="*/ 1450109 h 3066473"/>
              <a:gd name="connsiteX12" fmla="*/ 147781 w 665018"/>
              <a:gd name="connsiteY12" fmla="*/ 1505528 h 3066473"/>
              <a:gd name="connsiteX13" fmla="*/ 157018 w 665018"/>
              <a:gd name="connsiteY13" fmla="*/ 1533237 h 3066473"/>
              <a:gd name="connsiteX14" fmla="*/ 184727 w 665018"/>
              <a:gd name="connsiteY14" fmla="*/ 1690255 h 3066473"/>
              <a:gd name="connsiteX15" fmla="*/ 203200 w 665018"/>
              <a:gd name="connsiteY15" fmla="*/ 1717964 h 3066473"/>
              <a:gd name="connsiteX16" fmla="*/ 258618 w 665018"/>
              <a:gd name="connsiteY16" fmla="*/ 1754909 h 3066473"/>
              <a:gd name="connsiteX17" fmla="*/ 277090 w 665018"/>
              <a:gd name="connsiteY17" fmla="*/ 1884219 h 3066473"/>
              <a:gd name="connsiteX18" fmla="*/ 286327 w 665018"/>
              <a:gd name="connsiteY18" fmla="*/ 1911928 h 3066473"/>
              <a:gd name="connsiteX19" fmla="*/ 323272 w 665018"/>
              <a:gd name="connsiteY19" fmla="*/ 1967346 h 3066473"/>
              <a:gd name="connsiteX20" fmla="*/ 332509 w 665018"/>
              <a:gd name="connsiteY20" fmla="*/ 1995055 h 3066473"/>
              <a:gd name="connsiteX21" fmla="*/ 369454 w 665018"/>
              <a:gd name="connsiteY21" fmla="*/ 2050473 h 3066473"/>
              <a:gd name="connsiteX22" fmla="*/ 378690 w 665018"/>
              <a:gd name="connsiteY22" fmla="*/ 2078182 h 3066473"/>
              <a:gd name="connsiteX23" fmla="*/ 397163 w 665018"/>
              <a:gd name="connsiteY23" fmla="*/ 2152073 h 3066473"/>
              <a:gd name="connsiteX24" fmla="*/ 415636 w 665018"/>
              <a:gd name="connsiteY24" fmla="*/ 2179782 h 3066473"/>
              <a:gd name="connsiteX25" fmla="*/ 443345 w 665018"/>
              <a:gd name="connsiteY25" fmla="*/ 2262909 h 3066473"/>
              <a:gd name="connsiteX26" fmla="*/ 452581 w 665018"/>
              <a:gd name="connsiteY26" fmla="*/ 2290619 h 3066473"/>
              <a:gd name="connsiteX27" fmla="*/ 471054 w 665018"/>
              <a:gd name="connsiteY27" fmla="*/ 2382982 h 3066473"/>
              <a:gd name="connsiteX28" fmla="*/ 498763 w 665018"/>
              <a:gd name="connsiteY28" fmla="*/ 2484582 h 3066473"/>
              <a:gd name="connsiteX29" fmla="*/ 508000 w 665018"/>
              <a:gd name="connsiteY29" fmla="*/ 2530764 h 3066473"/>
              <a:gd name="connsiteX30" fmla="*/ 517236 w 665018"/>
              <a:gd name="connsiteY30" fmla="*/ 2586182 h 3066473"/>
              <a:gd name="connsiteX31" fmla="*/ 535709 w 665018"/>
              <a:gd name="connsiteY31" fmla="*/ 2650837 h 3066473"/>
              <a:gd name="connsiteX32" fmla="*/ 554181 w 665018"/>
              <a:gd name="connsiteY32" fmla="*/ 2678546 h 3066473"/>
              <a:gd name="connsiteX33" fmla="*/ 563418 w 665018"/>
              <a:gd name="connsiteY33" fmla="*/ 2743200 h 3066473"/>
              <a:gd name="connsiteX34" fmla="*/ 572654 w 665018"/>
              <a:gd name="connsiteY34" fmla="*/ 2817091 h 3066473"/>
              <a:gd name="connsiteX35" fmla="*/ 591127 w 665018"/>
              <a:gd name="connsiteY35" fmla="*/ 2844800 h 3066473"/>
              <a:gd name="connsiteX36" fmla="*/ 637309 w 665018"/>
              <a:gd name="connsiteY36" fmla="*/ 2983346 h 3066473"/>
              <a:gd name="connsiteX37" fmla="*/ 655781 w 665018"/>
              <a:gd name="connsiteY37" fmla="*/ 3038764 h 3066473"/>
              <a:gd name="connsiteX38" fmla="*/ 665018 w 665018"/>
              <a:gd name="connsiteY38" fmla="*/ 3066473 h 3066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65018" h="3066473">
                <a:moveTo>
                  <a:pt x="0" y="0"/>
                </a:moveTo>
                <a:cubicBezTo>
                  <a:pt x="25356" y="76072"/>
                  <a:pt x="21226" y="36143"/>
                  <a:pt x="9236" y="120073"/>
                </a:cubicBezTo>
                <a:cubicBezTo>
                  <a:pt x="12315" y="175491"/>
                  <a:pt x="13664" y="231033"/>
                  <a:pt x="18472" y="286328"/>
                </a:cubicBezTo>
                <a:cubicBezTo>
                  <a:pt x="21526" y="321451"/>
                  <a:pt x="30915" y="336286"/>
                  <a:pt x="36945" y="369455"/>
                </a:cubicBezTo>
                <a:cubicBezTo>
                  <a:pt x="53925" y="462848"/>
                  <a:pt x="36449" y="404914"/>
                  <a:pt x="55418" y="461819"/>
                </a:cubicBezTo>
                <a:cubicBezTo>
                  <a:pt x="31328" y="678612"/>
                  <a:pt x="36945" y="605309"/>
                  <a:pt x="36945" y="997528"/>
                </a:cubicBezTo>
                <a:cubicBezTo>
                  <a:pt x="36945" y="1034601"/>
                  <a:pt x="36258" y="1072643"/>
                  <a:pt x="46181" y="1108364"/>
                </a:cubicBezTo>
                <a:cubicBezTo>
                  <a:pt x="52123" y="1129756"/>
                  <a:pt x="83127" y="1163782"/>
                  <a:pt x="83127" y="1163782"/>
                </a:cubicBezTo>
                <a:cubicBezTo>
                  <a:pt x="107756" y="1237673"/>
                  <a:pt x="83127" y="1145309"/>
                  <a:pt x="83127" y="1219200"/>
                </a:cubicBezTo>
                <a:cubicBezTo>
                  <a:pt x="83127" y="1231894"/>
                  <a:pt x="89284" y="1243831"/>
                  <a:pt x="92363" y="1256146"/>
                </a:cubicBezTo>
                <a:cubicBezTo>
                  <a:pt x="95437" y="1283812"/>
                  <a:pt x="102546" y="1361530"/>
                  <a:pt x="110836" y="1394691"/>
                </a:cubicBezTo>
                <a:cubicBezTo>
                  <a:pt x="115559" y="1413582"/>
                  <a:pt x="123151" y="1431636"/>
                  <a:pt x="129309" y="1450109"/>
                </a:cubicBezTo>
                <a:lnTo>
                  <a:pt x="147781" y="1505528"/>
                </a:lnTo>
                <a:lnTo>
                  <a:pt x="157018" y="1533237"/>
                </a:lnTo>
                <a:cubicBezTo>
                  <a:pt x="159958" y="1565578"/>
                  <a:pt x="160115" y="1653337"/>
                  <a:pt x="184727" y="1690255"/>
                </a:cubicBezTo>
                <a:cubicBezTo>
                  <a:pt x="190885" y="1699491"/>
                  <a:pt x="194846" y="1710654"/>
                  <a:pt x="203200" y="1717964"/>
                </a:cubicBezTo>
                <a:cubicBezTo>
                  <a:pt x="219908" y="1732584"/>
                  <a:pt x="258618" y="1754909"/>
                  <a:pt x="258618" y="1754909"/>
                </a:cubicBezTo>
                <a:cubicBezTo>
                  <a:pt x="264364" y="1806628"/>
                  <a:pt x="265328" y="1837171"/>
                  <a:pt x="277090" y="1884219"/>
                </a:cubicBezTo>
                <a:cubicBezTo>
                  <a:pt x="279451" y="1893664"/>
                  <a:pt x="281599" y="1903417"/>
                  <a:pt x="286327" y="1911928"/>
                </a:cubicBezTo>
                <a:cubicBezTo>
                  <a:pt x="297109" y="1931335"/>
                  <a:pt x="316251" y="1946284"/>
                  <a:pt x="323272" y="1967346"/>
                </a:cubicBezTo>
                <a:cubicBezTo>
                  <a:pt x="326351" y="1976582"/>
                  <a:pt x="327781" y="1986544"/>
                  <a:pt x="332509" y="1995055"/>
                </a:cubicBezTo>
                <a:cubicBezTo>
                  <a:pt x="343291" y="2014462"/>
                  <a:pt x="369454" y="2050473"/>
                  <a:pt x="369454" y="2050473"/>
                </a:cubicBezTo>
                <a:cubicBezTo>
                  <a:pt x="372533" y="2059709"/>
                  <a:pt x="376329" y="2068737"/>
                  <a:pt x="378690" y="2078182"/>
                </a:cubicBezTo>
                <a:cubicBezTo>
                  <a:pt x="383958" y="2099254"/>
                  <a:pt x="386608" y="2130964"/>
                  <a:pt x="397163" y="2152073"/>
                </a:cubicBezTo>
                <a:cubicBezTo>
                  <a:pt x="402127" y="2162002"/>
                  <a:pt x="409478" y="2170546"/>
                  <a:pt x="415636" y="2179782"/>
                </a:cubicBezTo>
                <a:lnTo>
                  <a:pt x="443345" y="2262909"/>
                </a:lnTo>
                <a:cubicBezTo>
                  <a:pt x="446424" y="2272146"/>
                  <a:pt x="450672" y="2281072"/>
                  <a:pt x="452581" y="2290619"/>
                </a:cubicBezTo>
                <a:cubicBezTo>
                  <a:pt x="458739" y="2321407"/>
                  <a:pt x="461126" y="2353196"/>
                  <a:pt x="471054" y="2382982"/>
                </a:cubicBezTo>
                <a:cubicBezTo>
                  <a:pt x="484324" y="2422793"/>
                  <a:pt x="488345" y="2432497"/>
                  <a:pt x="498763" y="2484582"/>
                </a:cubicBezTo>
                <a:cubicBezTo>
                  <a:pt x="501842" y="2499976"/>
                  <a:pt x="505192" y="2515318"/>
                  <a:pt x="508000" y="2530764"/>
                </a:cubicBezTo>
                <a:cubicBezTo>
                  <a:pt x="511350" y="2549189"/>
                  <a:pt x="513563" y="2567818"/>
                  <a:pt x="517236" y="2586182"/>
                </a:cubicBezTo>
                <a:cubicBezTo>
                  <a:pt x="519210" y="2596053"/>
                  <a:pt x="529838" y="2639095"/>
                  <a:pt x="535709" y="2650837"/>
                </a:cubicBezTo>
                <a:cubicBezTo>
                  <a:pt x="540673" y="2660766"/>
                  <a:pt x="548024" y="2669310"/>
                  <a:pt x="554181" y="2678546"/>
                </a:cubicBezTo>
                <a:cubicBezTo>
                  <a:pt x="557260" y="2700097"/>
                  <a:pt x="560541" y="2721621"/>
                  <a:pt x="563418" y="2743200"/>
                </a:cubicBezTo>
                <a:cubicBezTo>
                  <a:pt x="566699" y="2767804"/>
                  <a:pt x="566123" y="2793144"/>
                  <a:pt x="572654" y="2817091"/>
                </a:cubicBezTo>
                <a:cubicBezTo>
                  <a:pt x="575575" y="2827801"/>
                  <a:pt x="584969" y="2835564"/>
                  <a:pt x="591127" y="2844800"/>
                </a:cubicBezTo>
                <a:lnTo>
                  <a:pt x="637309" y="2983346"/>
                </a:lnTo>
                <a:lnTo>
                  <a:pt x="655781" y="3038764"/>
                </a:lnTo>
                <a:lnTo>
                  <a:pt x="665018" y="3066473"/>
                </a:ln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Right Arrow 11"/>
          <p:cNvSpPr/>
          <p:nvPr/>
        </p:nvSpPr>
        <p:spPr>
          <a:xfrm>
            <a:off x="2139885" y="3855563"/>
            <a:ext cx="4430597" cy="45719"/>
          </a:xfrm>
          <a:prstGeom prst="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p:cNvSpPr txBox="1"/>
          <p:nvPr/>
        </p:nvSpPr>
        <p:spPr>
          <a:xfrm>
            <a:off x="6631709" y="5948218"/>
            <a:ext cx="1958109" cy="338554"/>
          </a:xfrm>
          <a:prstGeom prst="rect">
            <a:avLst/>
          </a:prstGeom>
          <a:noFill/>
        </p:spPr>
        <p:txBody>
          <a:bodyPr wrap="square" rtlCol="0">
            <a:spAutoFit/>
          </a:bodyPr>
          <a:lstStyle/>
          <a:p>
            <a:r>
              <a:rPr lang="en-CA" sz="1600" b="1" dirty="0" smtClean="0">
                <a:solidFill>
                  <a:srgbClr val="FFC000"/>
                </a:solidFill>
              </a:rPr>
              <a:t>FIRE  PERIMETER</a:t>
            </a:r>
            <a:endParaRPr lang="en-CA" sz="1600" b="1" dirty="0">
              <a:solidFill>
                <a:srgbClr val="FFC000"/>
              </a:solidFill>
            </a:endParaRPr>
          </a:p>
        </p:txBody>
      </p:sp>
      <p:sp>
        <p:nvSpPr>
          <p:cNvPr id="15" name="TextBox 14"/>
          <p:cNvSpPr txBox="1"/>
          <p:nvPr/>
        </p:nvSpPr>
        <p:spPr>
          <a:xfrm>
            <a:off x="6677891" y="6437745"/>
            <a:ext cx="1893454" cy="338554"/>
          </a:xfrm>
          <a:prstGeom prst="rect">
            <a:avLst/>
          </a:prstGeom>
          <a:noFill/>
        </p:spPr>
        <p:txBody>
          <a:bodyPr wrap="square" rtlCol="0">
            <a:spAutoFit/>
          </a:bodyPr>
          <a:lstStyle/>
          <a:p>
            <a:r>
              <a:rPr lang="en-CA" sz="1600" b="1" dirty="0" smtClean="0">
                <a:solidFill>
                  <a:schemeClr val="accent1"/>
                </a:solidFill>
              </a:rPr>
              <a:t>CONTINGENCY</a:t>
            </a:r>
            <a:endParaRPr lang="en-CA" sz="1600" b="1" dirty="0">
              <a:solidFill>
                <a:schemeClr val="accent1"/>
              </a:solidFill>
            </a:endParaRPr>
          </a:p>
        </p:txBody>
      </p:sp>
    </p:spTree>
  </p:cSld>
  <p:clrMapOvr>
    <a:masterClrMapping/>
  </p:clrMapOvr>
  <p:transition advClick="0" advTm="4992"/>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67236" cy="1143000"/>
          </a:xfrm>
        </p:spPr>
        <p:txBody>
          <a:bodyPr/>
          <a:lstStyle/>
          <a:p>
            <a:r>
              <a:rPr lang="en-CA" dirty="0" smtClean="0">
                <a:solidFill>
                  <a:srgbClr val="C00000"/>
                </a:solidFill>
              </a:rPr>
              <a:t>South Side – River</a:t>
            </a:r>
            <a:endParaRPr lang="en-CA" dirty="0">
              <a:solidFill>
                <a:srgbClr val="C00000"/>
              </a:solidFill>
            </a:endParaRPr>
          </a:p>
        </p:txBody>
      </p:sp>
      <p:pic>
        <p:nvPicPr>
          <p:cNvPr id="5" name="Content Placeholder 4" descr="aug. 19 overview.JPG"/>
          <p:cNvPicPr>
            <a:picLocks noGrp="1" noChangeAspect="1"/>
          </p:cNvPicPr>
          <p:nvPr>
            <p:ph sz="half" idx="1"/>
          </p:nvPr>
        </p:nvPicPr>
        <p:blipFill>
          <a:blip r:embed="rId2" cstate="print"/>
          <a:stretch>
            <a:fillRect/>
          </a:stretch>
        </p:blipFill>
        <p:spPr>
          <a:xfrm>
            <a:off x="258618" y="2466881"/>
            <a:ext cx="4237182" cy="3167301"/>
          </a:xfrm>
        </p:spPr>
      </p:pic>
      <p:pic>
        <p:nvPicPr>
          <p:cNvPr id="6" name="Content Placeholder 5" descr="VA0955 171.jpg"/>
          <p:cNvPicPr>
            <a:picLocks noGrp="1" noChangeAspect="1"/>
          </p:cNvPicPr>
          <p:nvPr>
            <p:ph sz="half" idx="2"/>
          </p:nvPr>
        </p:nvPicPr>
        <p:blipFill>
          <a:blip r:embed="rId3" cstate="print"/>
          <a:stretch>
            <a:fillRect/>
          </a:stretch>
        </p:blipFill>
        <p:spPr>
          <a:xfrm>
            <a:off x="4648200" y="2429165"/>
            <a:ext cx="4495800" cy="3241962"/>
          </a:xfrm>
          <a:ln>
            <a:solidFill>
              <a:srgbClr val="FFC000"/>
            </a:solidFill>
          </a:ln>
        </p:spPr>
      </p:pic>
      <p:sp>
        <p:nvSpPr>
          <p:cNvPr id="7" name="Freeform 6"/>
          <p:cNvSpPr/>
          <p:nvPr/>
        </p:nvSpPr>
        <p:spPr>
          <a:xfrm>
            <a:off x="7352145" y="3713018"/>
            <a:ext cx="1773382" cy="1505527"/>
          </a:xfrm>
          <a:custGeom>
            <a:avLst/>
            <a:gdLst>
              <a:gd name="connsiteX0" fmla="*/ 1773382 w 1773382"/>
              <a:gd name="connsiteY0" fmla="*/ 0 h 1505527"/>
              <a:gd name="connsiteX1" fmla="*/ 1717964 w 1773382"/>
              <a:gd name="connsiteY1" fmla="*/ 27709 h 1505527"/>
              <a:gd name="connsiteX2" fmla="*/ 1671782 w 1773382"/>
              <a:gd name="connsiteY2" fmla="*/ 73891 h 1505527"/>
              <a:gd name="connsiteX3" fmla="*/ 1644073 w 1773382"/>
              <a:gd name="connsiteY3" fmla="*/ 129309 h 1505527"/>
              <a:gd name="connsiteX4" fmla="*/ 1616364 w 1773382"/>
              <a:gd name="connsiteY4" fmla="*/ 138546 h 1505527"/>
              <a:gd name="connsiteX5" fmla="*/ 1560946 w 1773382"/>
              <a:gd name="connsiteY5" fmla="*/ 175491 h 1505527"/>
              <a:gd name="connsiteX6" fmla="*/ 1505528 w 1773382"/>
              <a:gd name="connsiteY6" fmla="*/ 193964 h 1505527"/>
              <a:gd name="connsiteX7" fmla="*/ 1487055 w 1773382"/>
              <a:gd name="connsiteY7" fmla="*/ 230909 h 1505527"/>
              <a:gd name="connsiteX8" fmla="*/ 1459346 w 1773382"/>
              <a:gd name="connsiteY8" fmla="*/ 240146 h 1505527"/>
              <a:gd name="connsiteX9" fmla="*/ 1403928 w 1773382"/>
              <a:gd name="connsiteY9" fmla="*/ 277091 h 1505527"/>
              <a:gd name="connsiteX10" fmla="*/ 1376219 w 1773382"/>
              <a:gd name="connsiteY10" fmla="*/ 295564 h 1505527"/>
              <a:gd name="connsiteX11" fmla="*/ 1348510 w 1773382"/>
              <a:gd name="connsiteY11" fmla="*/ 314037 h 1505527"/>
              <a:gd name="connsiteX12" fmla="*/ 1302328 w 1773382"/>
              <a:gd name="connsiteY12" fmla="*/ 360218 h 1505527"/>
              <a:gd name="connsiteX13" fmla="*/ 1219200 w 1773382"/>
              <a:gd name="connsiteY13" fmla="*/ 424873 h 1505527"/>
              <a:gd name="connsiteX14" fmla="*/ 1136073 w 1773382"/>
              <a:gd name="connsiteY14" fmla="*/ 461818 h 1505527"/>
              <a:gd name="connsiteX15" fmla="*/ 1108364 w 1773382"/>
              <a:gd name="connsiteY15" fmla="*/ 471055 h 1505527"/>
              <a:gd name="connsiteX16" fmla="*/ 1052946 w 1773382"/>
              <a:gd name="connsiteY16" fmla="*/ 508000 h 1505527"/>
              <a:gd name="connsiteX17" fmla="*/ 997528 w 1773382"/>
              <a:gd name="connsiteY17" fmla="*/ 544946 h 1505527"/>
              <a:gd name="connsiteX18" fmla="*/ 969819 w 1773382"/>
              <a:gd name="connsiteY18" fmla="*/ 563418 h 1505527"/>
              <a:gd name="connsiteX19" fmla="*/ 914400 w 1773382"/>
              <a:gd name="connsiteY19" fmla="*/ 591127 h 1505527"/>
              <a:gd name="connsiteX20" fmla="*/ 858982 w 1773382"/>
              <a:gd name="connsiteY20" fmla="*/ 618837 h 1505527"/>
              <a:gd name="connsiteX21" fmla="*/ 849746 w 1773382"/>
              <a:gd name="connsiteY21" fmla="*/ 646546 h 1505527"/>
              <a:gd name="connsiteX22" fmla="*/ 822037 w 1773382"/>
              <a:gd name="connsiteY22" fmla="*/ 701964 h 1505527"/>
              <a:gd name="connsiteX23" fmla="*/ 803564 w 1773382"/>
              <a:gd name="connsiteY23" fmla="*/ 794327 h 1505527"/>
              <a:gd name="connsiteX24" fmla="*/ 794328 w 1773382"/>
              <a:gd name="connsiteY24" fmla="*/ 822037 h 1505527"/>
              <a:gd name="connsiteX25" fmla="*/ 757382 w 1773382"/>
              <a:gd name="connsiteY25" fmla="*/ 877455 h 1505527"/>
              <a:gd name="connsiteX26" fmla="*/ 701964 w 1773382"/>
              <a:gd name="connsiteY26" fmla="*/ 914400 h 1505527"/>
              <a:gd name="connsiteX27" fmla="*/ 646546 w 1773382"/>
              <a:gd name="connsiteY27" fmla="*/ 960582 h 1505527"/>
              <a:gd name="connsiteX28" fmla="*/ 591128 w 1773382"/>
              <a:gd name="connsiteY28" fmla="*/ 1043709 h 1505527"/>
              <a:gd name="connsiteX29" fmla="*/ 572655 w 1773382"/>
              <a:gd name="connsiteY29" fmla="*/ 1071418 h 1505527"/>
              <a:gd name="connsiteX30" fmla="*/ 526473 w 1773382"/>
              <a:gd name="connsiteY30" fmla="*/ 1145309 h 1505527"/>
              <a:gd name="connsiteX31" fmla="*/ 508000 w 1773382"/>
              <a:gd name="connsiteY31" fmla="*/ 1182255 h 1505527"/>
              <a:gd name="connsiteX32" fmla="*/ 452582 w 1773382"/>
              <a:gd name="connsiteY32" fmla="*/ 1228437 h 1505527"/>
              <a:gd name="connsiteX33" fmla="*/ 424873 w 1773382"/>
              <a:gd name="connsiteY33" fmla="*/ 1256146 h 1505527"/>
              <a:gd name="connsiteX34" fmla="*/ 387928 w 1773382"/>
              <a:gd name="connsiteY34" fmla="*/ 1283855 h 1505527"/>
              <a:gd name="connsiteX35" fmla="*/ 369455 w 1773382"/>
              <a:gd name="connsiteY35" fmla="*/ 1320800 h 1505527"/>
              <a:gd name="connsiteX36" fmla="*/ 267855 w 1773382"/>
              <a:gd name="connsiteY36" fmla="*/ 1366982 h 1505527"/>
              <a:gd name="connsiteX37" fmla="*/ 240146 w 1773382"/>
              <a:gd name="connsiteY37" fmla="*/ 1376218 h 1505527"/>
              <a:gd name="connsiteX38" fmla="*/ 184728 w 1773382"/>
              <a:gd name="connsiteY38" fmla="*/ 1413164 h 1505527"/>
              <a:gd name="connsiteX39" fmla="*/ 157019 w 1773382"/>
              <a:gd name="connsiteY39" fmla="*/ 1431637 h 1505527"/>
              <a:gd name="connsiteX40" fmla="*/ 138546 w 1773382"/>
              <a:gd name="connsiteY40" fmla="*/ 1459346 h 1505527"/>
              <a:gd name="connsiteX41" fmla="*/ 83128 w 1773382"/>
              <a:gd name="connsiteY41" fmla="*/ 1477818 h 1505527"/>
              <a:gd name="connsiteX42" fmla="*/ 55419 w 1773382"/>
              <a:gd name="connsiteY42" fmla="*/ 1487055 h 1505527"/>
              <a:gd name="connsiteX43" fmla="*/ 18473 w 1773382"/>
              <a:gd name="connsiteY43" fmla="*/ 1496291 h 1505527"/>
              <a:gd name="connsiteX44" fmla="*/ 0 w 1773382"/>
              <a:gd name="connsiteY44" fmla="*/ 1505527 h 150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773382" h="1505527">
                <a:moveTo>
                  <a:pt x="1773382" y="0"/>
                </a:moveTo>
                <a:cubicBezTo>
                  <a:pt x="1750847" y="7512"/>
                  <a:pt x="1735868" y="9806"/>
                  <a:pt x="1717964" y="27709"/>
                </a:cubicBezTo>
                <a:cubicBezTo>
                  <a:pt x="1656384" y="89288"/>
                  <a:pt x="1745677" y="24627"/>
                  <a:pt x="1671782" y="73891"/>
                </a:cubicBezTo>
                <a:cubicBezTo>
                  <a:pt x="1665697" y="92146"/>
                  <a:pt x="1660351" y="116286"/>
                  <a:pt x="1644073" y="129309"/>
                </a:cubicBezTo>
                <a:cubicBezTo>
                  <a:pt x="1636470" y="135391"/>
                  <a:pt x="1625600" y="135467"/>
                  <a:pt x="1616364" y="138546"/>
                </a:cubicBezTo>
                <a:cubicBezTo>
                  <a:pt x="1589111" y="179425"/>
                  <a:pt x="1610649" y="160580"/>
                  <a:pt x="1560946" y="175491"/>
                </a:cubicBezTo>
                <a:cubicBezTo>
                  <a:pt x="1542295" y="181086"/>
                  <a:pt x="1505528" y="193964"/>
                  <a:pt x="1505528" y="193964"/>
                </a:cubicBezTo>
                <a:cubicBezTo>
                  <a:pt x="1499370" y="206279"/>
                  <a:pt x="1496791" y="221173"/>
                  <a:pt x="1487055" y="230909"/>
                </a:cubicBezTo>
                <a:cubicBezTo>
                  <a:pt x="1480171" y="237793"/>
                  <a:pt x="1467857" y="235418"/>
                  <a:pt x="1459346" y="240146"/>
                </a:cubicBezTo>
                <a:cubicBezTo>
                  <a:pt x="1439939" y="250928"/>
                  <a:pt x="1422401" y="264776"/>
                  <a:pt x="1403928" y="277091"/>
                </a:cubicBezTo>
                <a:lnTo>
                  <a:pt x="1376219" y="295564"/>
                </a:lnTo>
                <a:lnTo>
                  <a:pt x="1348510" y="314037"/>
                </a:lnTo>
                <a:cubicBezTo>
                  <a:pt x="1314642" y="364838"/>
                  <a:pt x="1348511" y="321733"/>
                  <a:pt x="1302328" y="360218"/>
                </a:cubicBezTo>
                <a:cubicBezTo>
                  <a:pt x="1270449" y="386783"/>
                  <a:pt x="1265891" y="409309"/>
                  <a:pt x="1219200" y="424873"/>
                </a:cubicBezTo>
                <a:cubicBezTo>
                  <a:pt x="1076234" y="472529"/>
                  <a:pt x="1223890" y="417910"/>
                  <a:pt x="1136073" y="461818"/>
                </a:cubicBezTo>
                <a:cubicBezTo>
                  <a:pt x="1127365" y="466172"/>
                  <a:pt x="1116875" y="466327"/>
                  <a:pt x="1108364" y="471055"/>
                </a:cubicBezTo>
                <a:cubicBezTo>
                  <a:pt x="1088957" y="481837"/>
                  <a:pt x="1071419" y="495685"/>
                  <a:pt x="1052946" y="508000"/>
                </a:cubicBezTo>
                <a:lnTo>
                  <a:pt x="997528" y="544946"/>
                </a:lnTo>
                <a:cubicBezTo>
                  <a:pt x="988292" y="551103"/>
                  <a:pt x="980350" y="559907"/>
                  <a:pt x="969819" y="563418"/>
                </a:cubicBezTo>
                <a:cubicBezTo>
                  <a:pt x="900172" y="586635"/>
                  <a:pt x="986021" y="555317"/>
                  <a:pt x="914400" y="591127"/>
                </a:cubicBezTo>
                <a:cubicBezTo>
                  <a:pt x="837932" y="629360"/>
                  <a:pt x="938378" y="565905"/>
                  <a:pt x="858982" y="618837"/>
                </a:cubicBezTo>
                <a:cubicBezTo>
                  <a:pt x="855903" y="628073"/>
                  <a:pt x="854100" y="637838"/>
                  <a:pt x="849746" y="646546"/>
                </a:cubicBezTo>
                <a:cubicBezTo>
                  <a:pt x="829060" y="687917"/>
                  <a:pt x="831987" y="658846"/>
                  <a:pt x="822037" y="701964"/>
                </a:cubicBezTo>
                <a:cubicBezTo>
                  <a:pt x="814977" y="732557"/>
                  <a:pt x="813492" y="764541"/>
                  <a:pt x="803564" y="794327"/>
                </a:cubicBezTo>
                <a:cubicBezTo>
                  <a:pt x="800485" y="803564"/>
                  <a:pt x="799056" y="813526"/>
                  <a:pt x="794328" y="822037"/>
                </a:cubicBezTo>
                <a:cubicBezTo>
                  <a:pt x="783546" y="841445"/>
                  <a:pt x="775855" y="865140"/>
                  <a:pt x="757382" y="877455"/>
                </a:cubicBezTo>
                <a:cubicBezTo>
                  <a:pt x="738909" y="889770"/>
                  <a:pt x="717663" y="898701"/>
                  <a:pt x="701964" y="914400"/>
                </a:cubicBezTo>
                <a:cubicBezTo>
                  <a:pt x="666406" y="949958"/>
                  <a:pt x="685123" y="934863"/>
                  <a:pt x="646546" y="960582"/>
                </a:cubicBezTo>
                <a:lnTo>
                  <a:pt x="591128" y="1043709"/>
                </a:lnTo>
                <a:lnTo>
                  <a:pt x="572655" y="1071418"/>
                </a:lnTo>
                <a:cubicBezTo>
                  <a:pt x="550672" y="1137368"/>
                  <a:pt x="570384" y="1116036"/>
                  <a:pt x="526473" y="1145309"/>
                </a:cubicBezTo>
                <a:cubicBezTo>
                  <a:pt x="520315" y="1157624"/>
                  <a:pt x="516003" y="1171051"/>
                  <a:pt x="508000" y="1182255"/>
                </a:cubicBezTo>
                <a:cubicBezTo>
                  <a:pt x="484191" y="1215587"/>
                  <a:pt x="481174" y="1204610"/>
                  <a:pt x="452582" y="1228437"/>
                </a:cubicBezTo>
                <a:cubicBezTo>
                  <a:pt x="442547" y="1236799"/>
                  <a:pt x="434791" y="1247645"/>
                  <a:pt x="424873" y="1256146"/>
                </a:cubicBezTo>
                <a:cubicBezTo>
                  <a:pt x="413185" y="1266164"/>
                  <a:pt x="400243" y="1274619"/>
                  <a:pt x="387928" y="1283855"/>
                </a:cubicBezTo>
                <a:cubicBezTo>
                  <a:pt x="381770" y="1296170"/>
                  <a:pt x="379191" y="1311064"/>
                  <a:pt x="369455" y="1320800"/>
                </a:cubicBezTo>
                <a:cubicBezTo>
                  <a:pt x="325003" y="1365252"/>
                  <a:pt x="318817" y="1354242"/>
                  <a:pt x="267855" y="1366982"/>
                </a:cubicBezTo>
                <a:cubicBezTo>
                  <a:pt x="258410" y="1369343"/>
                  <a:pt x="249382" y="1373139"/>
                  <a:pt x="240146" y="1376218"/>
                </a:cubicBezTo>
                <a:lnTo>
                  <a:pt x="184728" y="1413164"/>
                </a:lnTo>
                <a:lnTo>
                  <a:pt x="157019" y="1431637"/>
                </a:lnTo>
                <a:cubicBezTo>
                  <a:pt x="150861" y="1440873"/>
                  <a:pt x="147959" y="1453463"/>
                  <a:pt x="138546" y="1459346"/>
                </a:cubicBezTo>
                <a:cubicBezTo>
                  <a:pt x="122034" y="1469666"/>
                  <a:pt x="101601" y="1471660"/>
                  <a:pt x="83128" y="1477818"/>
                </a:cubicBezTo>
                <a:cubicBezTo>
                  <a:pt x="73892" y="1480897"/>
                  <a:pt x="64864" y="1484694"/>
                  <a:pt x="55419" y="1487055"/>
                </a:cubicBezTo>
                <a:cubicBezTo>
                  <a:pt x="43104" y="1490134"/>
                  <a:pt x="30516" y="1492277"/>
                  <a:pt x="18473" y="1496291"/>
                </a:cubicBezTo>
                <a:cubicBezTo>
                  <a:pt x="11942" y="1498468"/>
                  <a:pt x="6158" y="1502448"/>
                  <a:pt x="0" y="1505527"/>
                </a:cubicBezTo>
              </a:path>
            </a:pathLst>
          </a:cu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 name="Freeform 7"/>
          <p:cNvSpPr/>
          <p:nvPr/>
        </p:nvSpPr>
        <p:spPr>
          <a:xfrm>
            <a:off x="7028873" y="4950691"/>
            <a:ext cx="2115127" cy="536215"/>
          </a:xfrm>
          <a:custGeom>
            <a:avLst/>
            <a:gdLst>
              <a:gd name="connsiteX0" fmla="*/ 2115127 w 2115127"/>
              <a:gd name="connsiteY0" fmla="*/ 0 h 536215"/>
              <a:gd name="connsiteX1" fmla="*/ 2087418 w 2115127"/>
              <a:gd name="connsiteY1" fmla="*/ 9236 h 536215"/>
              <a:gd name="connsiteX2" fmla="*/ 2068945 w 2115127"/>
              <a:gd name="connsiteY2" fmla="*/ 36945 h 536215"/>
              <a:gd name="connsiteX3" fmla="*/ 2013527 w 2115127"/>
              <a:gd name="connsiteY3" fmla="*/ 55418 h 536215"/>
              <a:gd name="connsiteX4" fmla="*/ 1985818 w 2115127"/>
              <a:gd name="connsiteY4" fmla="*/ 73891 h 536215"/>
              <a:gd name="connsiteX5" fmla="*/ 1902691 w 2115127"/>
              <a:gd name="connsiteY5" fmla="*/ 101600 h 536215"/>
              <a:gd name="connsiteX6" fmla="*/ 1847272 w 2115127"/>
              <a:gd name="connsiteY6" fmla="*/ 120073 h 536215"/>
              <a:gd name="connsiteX7" fmla="*/ 1791854 w 2115127"/>
              <a:gd name="connsiteY7" fmla="*/ 157018 h 536215"/>
              <a:gd name="connsiteX8" fmla="*/ 1736436 w 2115127"/>
              <a:gd name="connsiteY8" fmla="*/ 175491 h 536215"/>
              <a:gd name="connsiteX9" fmla="*/ 1681018 w 2115127"/>
              <a:gd name="connsiteY9" fmla="*/ 203200 h 536215"/>
              <a:gd name="connsiteX10" fmla="*/ 1653309 w 2115127"/>
              <a:gd name="connsiteY10" fmla="*/ 221673 h 536215"/>
              <a:gd name="connsiteX11" fmla="*/ 1625600 w 2115127"/>
              <a:gd name="connsiteY11" fmla="*/ 249382 h 536215"/>
              <a:gd name="connsiteX12" fmla="*/ 1597891 w 2115127"/>
              <a:gd name="connsiteY12" fmla="*/ 258618 h 536215"/>
              <a:gd name="connsiteX13" fmla="*/ 1542472 w 2115127"/>
              <a:gd name="connsiteY13" fmla="*/ 295564 h 536215"/>
              <a:gd name="connsiteX14" fmla="*/ 1487054 w 2115127"/>
              <a:gd name="connsiteY14" fmla="*/ 314036 h 536215"/>
              <a:gd name="connsiteX15" fmla="*/ 1459345 w 2115127"/>
              <a:gd name="connsiteY15" fmla="*/ 323273 h 536215"/>
              <a:gd name="connsiteX16" fmla="*/ 1357745 w 2115127"/>
              <a:gd name="connsiteY16" fmla="*/ 332509 h 536215"/>
              <a:gd name="connsiteX17" fmla="*/ 1302327 w 2115127"/>
              <a:gd name="connsiteY17" fmla="*/ 350982 h 536215"/>
              <a:gd name="connsiteX18" fmla="*/ 1274618 w 2115127"/>
              <a:gd name="connsiteY18" fmla="*/ 360218 h 536215"/>
              <a:gd name="connsiteX19" fmla="*/ 1246909 w 2115127"/>
              <a:gd name="connsiteY19" fmla="*/ 378691 h 536215"/>
              <a:gd name="connsiteX20" fmla="*/ 1191491 w 2115127"/>
              <a:gd name="connsiteY20" fmla="*/ 397164 h 536215"/>
              <a:gd name="connsiteX21" fmla="*/ 1136072 w 2115127"/>
              <a:gd name="connsiteY21" fmla="*/ 424873 h 536215"/>
              <a:gd name="connsiteX22" fmla="*/ 1108363 w 2115127"/>
              <a:gd name="connsiteY22" fmla="*/ 443345 h 536215"/>
              <a:gd name="connsiteX23" fmla="*/ 1052945 w 2115127"/>
              <a:gd name="connsiteY23" fmla="*/ 461818 h 536215"/>
              <a:gd name="connsiteX24" fmla="*/ 988291 w 2115127"/>
              <a:gd name="connsiteY24" fmla="*/ 480291 h 536215"/>
              <a:gd name="connsiteX25" fmla="*/ 960582 w 2115127"/>
              <a:gd name="connsiteY25" fmla="*/ 489527 h 536215"/>
              <a:gd name="connsiteX26" fmla="*/ 895927 w 2115127"/>
              <a:gd name="connsiteY26" fmla="*/ 508000 h 536215"/>
              <a:gd name="connsiteX27" fmla="*/ 840509 w 2115127"/>
              <a:gd name="connsiteY27" fmla="*/ 498764 h 536215"/>
              <a:gd name="connsiteX28" fmla="*/ 812800 w 2115127"/>
              <a:gd name="connsiteY28" fmla="*/ 489527 h 536215"/>
              <a:gd name="connsiteX29" fmla="*/ 738909 w 2115127"/>
              <a:gd name="connsiteY29" fmla="*/ 471054 h 536215"/>
              <a:gd name="connsiteX30" fmla="*/ 711200 w 2115127"/>
              <a:gd name="connsiteY30" fmla="*/ 452582 h 536215"/>
              <a:gd name="connsiteX31" fmla="*/ 498763 w 2115127"/>
              <a:gd name="connsiteY31" fmla="*/ 461818 h 536215"/>
              <a:gd name="connsiteX32" fmla="*/ 424872 w 2115127"/>
              <a:gd name="connsiteY32" fmla="*/ 471054 h 536215"/>
              <a:gd name="connsiteX33" fmla="*/ 341745 w 2115127"/>
              <a:gd name="connsiteY33" fmla="*/ 480291 h 536215"/>
              <a:gd name="connsiteX34" fmla="*/ 304800 w 2115127"/>
              <a:gd name="connsiteY34" fmla="*/ 471054 h 536215"/>
              <a:gd name="connsiteX35" fmla="*/ 230909 w 2115127"/>
              <a:gd name="connsiteY35" fmla="*/ 489527 h 536215"/>
              <a:gd name="connsiteX36" fmla="*/ 193963 w 2115127"/>
              <a:gd name="connsiteY36" fmla="*/ 498764 h 536215"/>
              <a:gd name="connsiteX37" fmla="*/ 166254 w 2115127"/>
              <a:gd name="connsiteY37" fmla="*/ 508000 h 536215"/>
              <a:gd name="connsiteX38" fmla="*/ 120072 w 2115127"/>
              <a:gd name="connsiteY38" fmla="*/ 517236 h 536215"/>
              <a:gd name="connsiteX39" fmla="*/ 0 w 2115127"/>
              <a:gd name="connsiteY39" fmla="*/ 535709 h 536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115127" h="536215">
                <a:moveTo>
                  <a:pt x="2115127" y="0"/>
                </a:moveTo>
                <a:cubicBezTo>
                  <a:pt x="2105891" y="3079"/>
                  <a:pt x="2095021" y="3154"/>
                  <a:pt x="2087418" y="9236"/>
                </a:cubicBezTo>
                <a:cubicBezTo>
                  <a:pt x="2078750" y="16171"/>
                  <a:pt x="2078358" y="31062"/>
                  <a:pt x="2068945" y="36945"/>
                </a:cubicBezTo>
                <a:cubicBezTo>
                  <a:pt x="2052433" y="47265"/>
                  <a:pt x="2013527" y="55418"/>
                  <a:pt x="2013527" y="55418"/>
                </a:cubicBezTo>
                <a:cubicBezTo>
                  <a:pt x="2004291" y="61576"/>
                  <a:pt x="1995962" y="69382"/>
                  <a:pt x="1985818" y="73891"/>
                </a:cubicBezTo>
                <a:cubicBezTo>
                  <a:pt x="1985808" y="73896"/>
                  <a:pt x="1916551" y="96980"/>
                  <a:pt x="1902691" y="101600"/>
                </a:cubicBezTo>
                <a:cubicBezTo>
                  <a:pt x="1902687" y="101601"/>
                  <a:pt x="1847275" y="120071"/>
                  <a:pt x="1847272" y="120073"/>
                </a:cubicBezTo>
                <a:cubicBezTo>
                  <a:pt x="1828799" y="132388"/>
                  <a:pt x="1812916" y="149997"/>
                  <a:pt x="1791854" y="157018"/>
                </a:cubicBezTo>
                <a:cubicBezTo>
                  <a:pt x="1773381" y="163176"/>
                  <a:pt x="1752638" y="164690"/>
                  <a:pt x="1736436" y="175491"/>
                </a:cubicBezTo>
                <a:cubicBezTo>
                  <a:pt x="1700626" y="199365"/>
                  <a:pt x="1719258" y="190454"/>
                  <a:pt x="1681018" y="203200"/>
                </a:cubicBezTo>
                <a:cubicBezTo>
                  <a:pt x="1671782" y="209358"/>
                  <a:pt x="1661837" y="214566"/>
                  <a:pt x="1653309" y="221673"/>
                </a:cubicBezTo>
                <a:cubicBezTo>
                  <a:pt x="1643274" y="230035"/>
                  <a:pt x="1636468" y="242136"/>
                  <a:pt x="1625600" y="249382"/>
                </a:cubicBezTo>
                <a:cubicBezTo>
                  <a:pt x="1617499" y="254782"/>
                  <a:pt x="1607127" y="255539"/>
                  <a:pt x="1597891" y="258618"/>
                </a:cubicBezTo>
                <a:cubicBezTo>
                  <a:pt x="1579418" y="270933"/>
                  <a:pt x="1563535" y="288543"/>
                  <a:pt x="1542472" y="295564"/>
                </a:cubicBezTo>
                <a:lnTo>
                  <a:pt x="1487054" y="314036"/>
                </a:lnTo>
                <a:cubicBezTo>
                  <a:pt x="1477818" y="317115"/>
                  <a:pt x="1469041" y="322392"/>
                  <a:pt x="1459345" y="323273"/>
                </a:cubicBezTo>
                <a:lnTo>
                  <a:pt x="1357745" y="332509"/>
                </a:lnTo>
                <a:lnTo>
                  <a:pt x="1302327" y="350982"/>
                </a:lnTo>
                <a:lnTo>
                  <a:pt x="1274618" y="360218"/>
                </a:lnTo>
                <a:cubicBezTo>
                  <a:pt x="1265382" y="366376"/>
                  <a:pt x="1257053" y="374182"/>
                  <a:pt x="1246909" y="378691"/>
                </a:cubicBezTo>
                <a:cubicBezTo>
                  <a:pt x="1229115" y="386599"/>
                  <a:pt x="1207693" y="386363"/>
                  <a:pt x="1191491" y="397164"/>
                </a:cubicBezTo>
                <a:cubicBezTo>
                  <a:pt x="1112083" y="450101"/>
                  <a:pt x="1212552" y="386633"/>
                  <a:pt x="1136072" y="424873"/>
                </a:cubicBezTo>
                <a:cubicBezTo>
                  <a:pt x="1126143" y="429837"/>
                  <a:pt x="1118507" y="438837"/>
                  <a:pt x="1108363" y="443345"/>
                </a:cubicBezTo>
                <a:cubicBezTo>
                  <a:pt x="1090569" y="451253"/>
                  <a:pt x="1071418" y="455660"/>
                  <a:pt x="1052945" y="461818"/>
                </a:cubicBezTo>
                <a:cubicBezTo>
                  <a:pt x="986525" y="483958"/>
                  <a:pt x="1069452" y="457102"/>
                  <a:pt x="988291" y="480291"/>
                </a:cubicBezTo>
                <a:cubicBezTo>
                  <a:pt x="978930" y="482966"/>
                  <a:pt x="969943" y="486852"/>
                  <a:pt x="960582" y="489527"/>
                </a:cubicBezTo>
                <a:cubicBezTo>
                  <a:pt x="879398" y="512723"/>
                  <a:pt x="962363" y="485855"/>
                  <a:pt x="895927" y="508000"/>
                </a:cubicBezTo>
                <a:cubicBezTo>
                  <a:pt x="877454" y="504921"/>
                  <a:pt x="858790" y="502827"/>
                  <a:pt x="840509" y="498764"/>
                </a:cubicBezTo>
                <a:cubicBezTo>
                  <a:pt x="831005" y="496652"/>
                  <a:pt x="822245" y="491888"/>
                  <a:pt x="812800" y="489527"/>
                </a:cubicBezTo>
                <a:cubicBezTo>
                  <a:pt x="791712" y="484255"/>
                  <a:pt x="760028" y="481613"/>
                  <a:pt x="738909" y="471054"/>
                </a:cubicBezTo>
                <a:cubicBezTo>
                  <a:pt x="728980" y="466090"/>
                  <a:pt x="720436" y="458739"/>
                  <a:pt x="711200" y="452582"/>
                </a:cubicBezTo>
                <a:cubicBezTo>
                  <a:pt x="640388" y="455661"/>
                  <a:pt x="569495" y="457255"/>
                  <a:pt x="498763" y="461818"/>
                </a:cubicBezTo>
                <a:cubicBezTo>
                  <a:pt x="473992" y="463416"/>
                  <a:pt x="449524" y="468154"/>
                  <a:pt x="424872" y="471054"/>
                </a:cubicBezTo>
                <a:lnTo>
                  <a:pt x="341745" y="480291"/>
                </a:lnTo>
                <a:cubicBezTo>
                  <a:pt x="329430" y="477212"/>
                  <a:pt x="317494" y="471054"/>
                  <a:pt x="304800" y="471054"/>
                </a:cubicBezTo>
                <a:cubicBezTo>
                  <a:pt x="276638" y="471054"/>
                  <a:pt x="256415" y="482239"/>
                  <a:pt x="230909" y="489527"/>
                </a:cubicBezTo>
                <a:cubicBezTo>
                  <a:pt x="218703" y="493014"/>
                  <a:pt x="206169" y="495277"/>
                  <a:pt x="193963" y="498764"/>
                </a:cubicBezTo>
                <a:cubicBezTo>
                  <a:pt x="184602" y="501439"/>
                  <a:pt x="175699" y="505639"/>
                  <a:pt x="166254" y="508000"/>
                </a:cubicBezTo>
                <a:cubicBezTo>
                  <a:pt x="151024" y="511807"/>
                  <a:pt x="135532" y="514508"/>
                  <a:pt x="120072" y="517236"/>
                </a:cubicBezTo>
                <a:cubicBezTo>
                  <a:pt x="12523" y="536215"/>
                  <a:pt x="46171" y="535709"/>
                  <a:pt x="0" y="535709"/>
                </a:cubicBezTo>
              </a:path>
            </a:pathLst>
          </a:cu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Right Arrow 8"/>
          <p:cNvSpPr/>
          <p:nvPr/>
        </p:nvSpPr>
        <p:spPr>
          <a:xfrm>
            <a:off x="2161309" y="4507345"/>
            <a:ext cx="5754255" cy="120073"/>
          </a:xfrm>
          <a:prstGeom prst="rightArrow">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4775200" y="4747491"/>
            <a:ext cx="2493818" cy="923330"/>
          </a:xfrm>
          <a:prstGeom prst="rect">
            <a:avLst/>
          </a:prstGeom>
          <a:noFill/>
        </p:spPr>
        <p:txBody>
          <a:bodyPr wrap="square" rtlCol="0">
            <a:spAutoFit/>
          </a:bodyPr>
          <a:lstStyle/>
          <a:p>
            <a:r>
              <a:rPr lang="en-CA" b="1" dirty="0" smtClean="0">
                <a:solidFill>
                  <a:srgbClr val="FFC000"/>
                </a:solidFill>
              </a:rPr>
              <a:t>FIRE  PERIMETER</a:t>
            </a:r>
          </a:p>
          <a:p>
            <a:endParaRPr lang="en-CA" b="1" dirty="0" smtClean="0">
              <a:solidFill>
                <a:schemeClr val="accent1"/>
              </a:solidFill>
            </a:endParaRPr>
          </a:p>
          <a:p>
            <a:r>
              <a:rPr lang="en-CA" b="1" dirty="0" smtClean="0">
                <a:solidFill>
                  <a:schemeClr val="accent1"/>
                </a:solidFill>
              </a:rPr>
              <a:t>CONTINGENCY</a:t>
            </a:r>
            <a:endParaRPr lang="en-CA" b="1" dirty="0">
              <a:solidFill>
                <a:schemeClr val="accent1"/>
              </a:solidFill>
            </a:endParaRPr>
          </a:p>
        </p:txBody>
      </p:sp>
    </p:spTree>
  </p:cSld>
  <p:clrMapOvr>
    <a:masterClrMapping/>
  </p:clrMapOvr>
  <p:transition advClick="0" advTm="507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7005782" cy="1143000"/>
          </a:xfrm>
        </p:spPr>
        <p:txBody>
          <a:bodyPr/>
          <a:lstStyle/>
          <a:p>
            <a:r>
              <a:rPr lang="en-CA" dirty="0" smtClean="0">
                <a:solidFill>
                  <a:srgbClr val="C00000"/>
                </a:solidFill>
              </a:rPr>
              <a:t>Implementing Plan – </a:t>
            </a:r>
            <a:br>
              <a:rPr lang="en-CA" dirty="0" smtClean="0">
                <a:solidFill>
                  <a:srgbClr val="C00000"/>
                </a:solidFill>
              </a:rPr>
            </a:br>
            <a:r>
              <a:rPr lang="en-CA" dirty="0" smtClean="0">
                <a:solidFill>
                  <a:srgbClr val="C00000"/>
                </a:solidFill>
              </a:rPr>
              <a:t>North West Flank</a:t>
            </a:r>
            <a:endParaRPr lang="en-CA" dirty="0">
              <a:solidFill>
                <a:srgbClr val="C00000"/>
              </a:solidFill>
            </a:endParaRPr>
          </a:p>
        </p:txBody>
      </p:sp>
      <p:pic>
        <p:nvPicPr>
          <p:cNvPr id="7" name="Content Placeholder 6" descr="aug 23 nw flank VA0955.jpg"/>
          <p:cNvPicPr>
            <a:picLocks noGrp="1" noChangeAspect="1"/>
          </p:cNvPicPr>
          <p:nvPr>
            <p:ph idx="1"/>
          </p:nvPr>
        </p:nvPicPr>
        <p:blipFill>
          <a:blip r:embed="rId3" cstate="print"/>
          <a:stretch>
            <a:fillRect/>
          </a:stretch>
        </p:blipFill>
        <p:spPr>
          <a:xfrm>
            <a:off x="572655" y="1905000"/>
            <a:ext cx="8035636" cy="4828309"/>
          </a:xfrm>
        </p:spPr>
      </p:pic>
    </p:spTree>
  </p:cSld>
  <p:clrMapOvr>
    <a:masterClrMapping/>
  </p:clrMapOvr>
  <p:transition advClick="0" advTm="5055"/>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85709" cy="1143000"/>
          </a:xfrm>
        </p:spPr>
        <p:txBody>
          <a:bodyPr/>
          <a:lstStyle/>
          <a:p>
            <a:r>
              <a:rPr lang="en-CA" dirty="0" smtClean="0">
                <a:solidFill>
                  <a:srgbClr val="C00000"/>
                </a:solidFill>
              </a:rPr>
              <a:t>Implementing Plan – </a:t>
            </a:r>
            <a:br>
              <a:rPr lang="en-CA" dirty="0" smtClean="0">
                <a:solidFill>
                  <a:srgbClr val="C00000"/>
                </a:solidFill>
              </a:rPr>
            </a:br>
            <a:r>
              <a:rPr lang="en-CA" dirty="0" smtClean="0">
                <a:solidFill>
                  <a:srgbClr val="C00000"/>
                </a:solidFill>
              </a:rPr>
              <a:t>Southwest Flank</a:t>
            </a:r>
            <a:endParaRPr lang="en-CA" dirty="0">
              <a:solidFill>
                <a:srgbClr val="C00000"/>
              </a:solidFill>
            </a:endParaRPr>
          </a:p>
        </p:txBody>
      </p:sp>
      <p:pic>
        <p:nvPicPr>
          <p:cNvPr id="4" name="Content Placeholder 3" descr="aug 22 west flank south VA0955.jpg"/>
          <p:cNvPicPr>
            <a:picLocks noGrp="1" noChangeAspect="1"/>
          </p:cNvPicPr>
          <p:nvPr>
            <p:ph idx="1"/>
          </p:nvPr>
        </p:nvPicPr>
        <p:blipFill>
          <a:blip r:embed="rId3" cstate="print"/>
          <a:stretch>
            <a:fillRect/>
          </a:stretch>
        </p:blipFill>
        <p:spPr>
          <a:xfrm>
            <a:off x="628074" y="1905000"/>
            <a:ext cx="8017162" cy="4809836"/>
          </a:xfrm>
        </p:spPr>
      </p:pic>
    </p:spTree>
  </p:cSld>
  <p:clrMapOvr>
    <a:masterClrMapping/>
  </p:clrMapOvr>
  <p:transition advClick="0" advTm="5179"/>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118764" cy="1143000"/>
          </a:xfrm>
        </p:spPr>
        <p:txBody>
          <a:bodyPr/>
          <a:lstStyle/>
          <a:p>
            <a:r>
              <a:rPr lang="en-CA" dirty="0" smtClean="0">
                <a:solidFill>
                  <a:srgbClr val="C00000"/>
                </a:solidFill>
              </a:rPr>
              <a:t>Evacuation Trigger Points</a:t>
            </a:r>
            <a:endParaRPr lang="en-CA" dirty="0">
              <a:solidFill>
                <a:srgbClr val="C00000"/>
              </a:solidFill>
            </a:endParaRPr>
          </a:p>
        </p:txBody>
      </p:sp>
      <p:pic>
        <p:nvPicPr>
          <p:cNvPr id="4" name="Content Placeholder 3" descr="trigger point Kalone Creek VA0955.jpg"/>
          <p:cNvPicPr>
            <a:picLocks noGrp="1" noChangeAspect="1"/>
          </p:cNvPicPr>
          <p:nvPr>
            <p:ph idx="1"/>
          </p:nvPr>
        </p:nvPicPr>
        <p:blipFill>
          <a:blip r:embed="rId3" cstate="print"/>
          <a:stretch>
            <a:fillRect/>
          </a:stretch>
        </p:blipFill>
        <p:spPr>
          <a:xfrm>
            <a:off x="415636" y="1905000"/>
            <a:ext cx="8432800" cy="4819073"/>
          </a:xfrm>
        </p:spPr>
      </p:pic>
    </p:spTree>
  </p:cSld>
  <p:clrMapOvr>
    <a:masterClrMapping/>
  </p:clrMapOvr>
  <p:transition advClick="0" advTm="5647"/>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LOOKOUTS</a:t>
            </a:r>
            <a:endParaRPr lang="en-CA" dirty="0">
              <a:solidFill>
                <a:srgbClr val="C00000"/>
              </a:solidFill>
            </a:endParaRPr>
          </a:p>
        </p:txBody>
      </p:sp>
      <p:pic>
        <p:nvPicPr>
          <p:cNvPr id="4" name="Content Placeholder 3" descr="aug 22 lookout 955 VA0955.JPG"/>
          <p:cNvPicPr>
            <a:picLocks noGrp="1" noChangeAspect="1"/>
          </p:cNvPicPr>
          <p:nvPr>
            <p:ph idx="1"/>
          </p:nvPr>
        </p:nvPicPr>
        <p:blipFill>
          <a:blip r:embed="rId3" cstate="print"/>
          <a:stretch>
            <a:fillRect/>
          </a:stretch>
        </p:blipFill>
        <p:spPr>
          <a:xfrm>
            <a:off x="2660073" y="1905000"/>
            <a:ext cx="3463636" cy="4953000"/>
          </a:xfrm>
        </p:spPr>
      </p:pic>
      <p:sp>
        <p:nvSpPr>
          <p:cNvPr id="5" name="TextBox 4"/>
          <p:cNvSpPr txBox="1"/>
          <p:nvPr/>
        </p:nvSpPr>
        <p:spPr>
          <a:xfrm>
            <a:off x="6548582" y="4895273"/>
            <a:ext cx="2364509" cy="646331"/>
          </a:xfrm>
          <a:prstGeom prst="rect">
            <a:avLst/>
          </a:prstGeom>
          <a:noFill/>
        </p:spPr>
        <p:txBody>
          <a:bodyPr wrap="square" rtlCol="0">
            <a:spAutoFit/>
          </a:bodyPr>
          <a:lstStyle/>
          <a:p>
            <a:r>
              <a:rPr lang="en-CA" b="1" dirty="0" smtClean="0"/>
              <a:t>LOCATION  OF LOOKOUT  955</a:t>
            </a:r>
            <a:endParaRPr lang="en-CA" b="1" dirty="0"/>
          </a:p>
        </p:txBody>
      </p:sp>
      <p:cxnSp>
        <p:nvCxnSpPr>
          <p:cNvPr id="7" name="Straight Arrow Connector 6"/>
          <p:cNvCxnSpPr>
            <a:stCxn id="5" idx="1"/>
          </p:cNvCxnSpPr>
          <p:nvPr/>
        </p:nvCxnSpPr>
        <p:spPr>
          <a:xfrm flipH="1">
            <a:off x="3897745" y="5218439"/>
            <a:ext cx="2650837" cy="11361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5351"/>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274638"/>
            <a:ext cx="5417127" cy="1143000"/>
          </a:xfrm>
        </p:spPr>
        <p:txBody>
          <a:bodyPr/>
          <a:lstStyle/>
          <a:p>
            <a:r>
              <a:rPr lang="en-CA" dirty="0" smtClean="0">
                <a:solidFill>
                  <a:srgbClr val="C00000"/>
                </a:solidFill>
              </a:rPr>
              <a:t>Communications</a:t>
            </a:r>
            <a:endParaRPr lang="en-CA" dirty="0">
              <a:solidFill>
                <a:srgbClr val="C00000"/>
              </a:solidFill>
            </a:endParaRPr>
          </a:p>
        </p:txBody>
      </p:sp>
      <p:pic>
        <p:nvPicPr>
          <p:cNvPr id="4" name="Content Placeholder 3" descr="aug 22 rainbow repeater VA0955.JPG"/>
          <p:cNvPicPr>
            <a:picLocks noGrp="1" noChangeAspect="1"/>
          </p:cNvPicPr>
          <p:nvPr>
            <p:ph idx="1"/>
          </p:nvPr>
        </p:nvPicPr>
        <p:blipFill>
          <a:blip r:embed="rId3" cstate="print"/>
          <a:stretch>
            <a:fillRect/>
          </a:stretch>
        </p:blipFill>
        <p:spPr>
          <a:xfrm>
            <a:off x="369456" y="1905000"/>
            <a:ext cx="8460508" cy="4809836"/>
          </a:xfrm>
        </p:spPr>
      </p:pic>
      <p:sp>
        <p:nvSpPr>
          <p:cNvPr id="5" name="TextBox 4"/>
          <p:cNvSpPr txBox="1"/>
          <p:nvPr/>
        </p:nvSpPr>
        <p:spPr>
          <a:xfrm>
            <a:off x="5006109" y="3936110"/>
            <a:ext cx="3759200" cy="461665"/>
          </a:xfrm>
          <a:prstGeom prst="rect">
            <a:avLst/>
          </a:prstGeom>
          <a:solidFill>
            <a:schemeClr val="accent3">
              <a:lumMod val="20000"/>
              <a:lumOff val="80000"/>
              <a:alpha val="50000"/>
            </a:schemeClr>
          </a:solidFill>
        </p:spPr>
        <p:txBody>
          <a:bodyPr wrap="square" rtlCol="0">
            <a:spAutoFit/>
          </a:bodyPr>
          <a:lstStyle/>
          <a:p>
            <a:r>
              <a:rPr lang="en-CA" sz="2400" b="1" dirty="0" smtClean="0">
                <a:solidFill>
                  <a:srgbClr val="C00000"/>
                </a:solidFill>
              </a:rPr>
              <a:t>RAINBOW  REPEATER</a:t>
            </a:r>
            <a:endParaRPr lang="en-CA" sz="2400" b="1" dirty="0">
              <a:solidFill>
                <a:srgbClr val="C00000"/>
              </a:solidFill>
            </a:endParaRPr>
          </a:p>
        </p:txBody>
      </p:sp>
      <p:sp>
        <p:nvSpPr>
          <p:cNvPr id="6" name="TextBox 5"/>
          <p:cNvSpPr txBox="1"/>
          <p:nvPr/>
        </p:nvSpPr>
        <p:spPr>
          <a:xfrm>
            <a:off x="4359564" y="2105891"/>
            <a:ext cx="1126836" cy="369332"/>
          </a:xfrm>
          <a:prstGeom prst="rect">
            <a:avLst/>
          </a:prstGeom>
          <a:noFill/>
        </p:spPr>
        <p:txBody>
          <a:bodyPr wrap="square" rtlCol="0">
            <a:spAutoFit/>
          </a:bodyPr>
          <a:lstStyle/>
          <a:p>
            <a:r>
              <a:rPr lang="en-CA" b="1" dirty="0" smtClean="0">
                <a:solidFill>
                  <a:srgbClr val="FFC000"/>
                </a:solidFill>
              </a:rPr>
              <a:t>FIRE</a:t>
            </a:r>
            <a:endParaRPr lang="en-CA" b="1" dirty="0">
              <a:solidFill>
                <a:srgbClr val="FFC000"/>
              </a:solidFill>
            </a:endParaRPr>
          </a:p>
        </p:txBody>
      </p:sp>
      <p:cxnSp>
        <p:nvCxnSpPr>
          <p:cNvPr id="8" name="Straight Arrow Connector 7"/>
          <p:cNvCxnSpPr/>
          <p:nvPr/>
        </p:nvCxnSpPr>
        <p:spPr>
          <a:xfrm>
            <a:off x="5107709" y="2281382"/>
            <a:ext cx="1874982" cy="434109"/>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5102"/>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7596909" cy="1143000"/>
          </a:xfrm>
        </p:spPr>
        <p:txBody>
          <a:bodyPr/>
          <a:lstStyle/>
          <a:p>
            <a:r>
              <a:rPr lang="en-CA" dirty="0" smtClean="0">
                <a:solidFill>
                  <a:srgbClr val="C00000"/>
                </a:solidFill>
              </a:rPr>
              <a:t>Losses – Trapper Cabin</a:t>
            </a:r>
            <a:endParaRPr lang="en-CA" dirty="0">
              <a:solidFill>
                <a:srgbClr val="C00000"/>
              </a:solidFill>
            </a:endParaRPr>
          </a:p>
        </p:txBody>
      </p:sp>
      <p:pic>
        <p:nvPicPr>
          <p:cNvPr id="13" name="Content Placeholder 12" descr="VA0955 101.jpg"/>
          <p:cNvPicPr>
            <a:picLocks noGrp="1" noChangeAspect="1"/>
          </p:cNvPicPr>
          <p:nvPr>
            <p:ph sz="half" idx="1"/>
          </p:nvPr>
        </p:nvPicPr>
        <p:blipFill>
          <a:blip r:embed="rId3" cstate="print"/>
          <a:stretch>
            <a:fillRect/>
          </a:stretch>
        </p:blipFill>
        <p:spPr>
          <a:xfrm rot="-5400000">
            <a:off x="-394385" y="2851258"/>
            <a:ext cx="4899893" cy="3113594"/>
          </a:xfrm>
        </p:spPr>
      </p:pic>
      <p:pic>
        <p:nvPicPr>
          <p:cNvPr id="12" name="Content Placeholder 11" descr="aug 20 1st cabin remain VA0955.JPG"/>
          <p:cNvPicPr>
            <a:picLocks noGrp="1" noChangeAspect="1"/>
          </p:cNvPicPr>
          <p:nvPr>
            <p:ph sz="half" idx="2"/>
          </p:nvPr>
        </p:nvPicPr>
        <p:blipFill>
          <a:blip r:embed="rId4" cstate="print"/>
          <a:stretch>
            <a:fillRect/>
          </a:stretch>
        </p:blipFill>
        <p:spPr>
          <a:xfrm>
            <a:off x="3879273" y="2879725"/>
            <a:ext cx="5098472" cy="3502602"/>
          </a:xfrm>
        </p:spPr>
      </p:pic>
    </p:spTree>
  </p:cSld>
  <p:clrMapOvr>
    <a:masterClrMapping/>
  </p:clrMapOvr>
  <p:transition advClick="0" advTm="4992"/>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987309" cy="1143000"/>
          </a:xfrm>
        </p:spPr>
        <p:txBody>
          <a:bodyPr/>
          <a:lstStyle/>
          <a:p>
            <a:r>
              <a:rPr lang="en-CA" dirty="0" smtClean="0">
                <a:solidFill>
                  <a:srgbClr val="C00000"/>
                </a:solidFill>
              </a:rPr>
              <a:t>Other Challenges – </a:t>
            </a:r>
            <a:br>
              <a:rPr lang="en-CA" dirty="0" smtClean="0">
                <a:solidFill>
                  <a:srgbClr val="C00000"/>
                </a:solidFill>
              </a:rPr>
            </a:br>
            <a:r>
              <a:rPr lang="en-CA" dirty="0" smtClean="0">
                <a:solidFill>
                  <a:srgbClr val="C00000"/>
                </a:solidFill>
              </a:rPr>
              <a:t>location</a:t>
            </a:r>
            <a:endParaRPr lang="en-CA" dirty="0">
              <a:solidFill>
                <a:srgbClr val="C00000"/>
              </a:solidFill>
            </a:endParaRPr>
          </a:p>
        </p:txBody>
      </p:sp>
      <p:pic>
        <p:nvPicPr>
          <p:cNvPr id="11" name="Content Placeholder 10" descr="AUG 17 OVERVIEW.JPG"/>
          <p:cNvPicPr>
            <a:picLocks noGrp="1" noChangeAspect="1"/>
          </p:cNvPicPr>
          <p:nvPr>
            <p:ph sz="half" idx="1"/>
          </p:nvPr>
        </p:nvPicPr>
        <p:blipFill>
          <a:blip r:embed="rId3" cstate="print"/>
          <a:stretch>
            <a:fillRect/>
          </a:stretch>
        </p:blipFill>
        <p:spPr>
          <a:xfrm>
            <a:off x="258618" y="2470378"/>
            <a:ext cx="4237182" cy="3182277"/>
          </a:xfrm>
        </p:spPr>
      </p:pic>
      <p:pic>
        <p:nvPicPr>
          <p:cNvPr id="12" name="Content Placeholder 11" descr="VA0955 278.jpg"/>
          <p:cNvPicPr>
            <a:picLocks noGrp="1" noChangeAspect="1"/>
          </p:cNvPicPr>
          <p:nvPr>
            <p:ph sz="half" idx="2"/>
          </p:nvPr>
        </p:nvPicPr>
        <p:blipFill>
          <a:blip r:embed="rId4" cstate="print"/>
          <a:stretch>
            <a:fillRect/>
          </a:stretch>
        </p:blipFill>
        <p:spPr>
          <a:xfrm>
            <a:off x="4648199" y="2475345"/>
            <a:ext cx="4357255" cy="3186546"/>
          </a:xfrm>
        </p:spPr>
      </p:pic>
      <p:sp>
        <p:nvSpPr>
          <p:cNvPr id="13" name="TextBox 12"/>
          <p:cNvSpPr txBox="1"/>
          <p:nvPr/>
        </p:nvSpPr>
        <p:spPr>
          <a:xfrm>
            <a:off x="2807855" y="5957455"/>
            <a:ext cx="4424218" cy="461665"/>
          </a:xfrm>
          <a:prstGeom prst="rect">
            <a:avLst/>
          </a:prstGeom>
          <a:noFill/>
        </p:spPr>
        <p:txBody>
          <a:bodyPr wrap="square" rtlCol="0">
            <a:spAutoFit/>
          </a:bodyPr>
          <a:lstStyle/>
          <a:p>
            <a:r>
              <a:rPr lang="en-CA" sz="2400" b="1" dirty="0" smtClean="0"/>
              <a:t>REMOTE  LOCATION</a:t>
            </a:r>
            <a:endParaRPr lang="en-CA" sz="2400" b="1" dirty="0"/>
          </a:p>
        </p:txBody>
      </p:sp>
      <p:sp>
        <p:nvSpPr>
          <p:cNvPr id="14" name="Right Arrow 13"/>
          <p:cNvSpPr/>
          <p:nvPr/>
        </p:nvSpPr>
        <p:spPr>
          <a:xfrm>
            <a:off x="628073" y="4008582"/>
            <a:ext cx="4738254" cy="73891"/>
          </a:xfrm>
          <a:prstGeom prst="rightArrow">
            <a:avLst/>
          </a:prstGeom>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ransition advClick="0" advTm="5132"/>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27455" cy="1143000"/>
          </a:xfrm>
        </p:spPr>
        <p:txBody>
          <a:bodyPr/>
          <a:lstStyle/>
          <a:p>
            <a:r>
              <a:rPr lang="en-CA" dirty="0" smtClean="0">
                <a:solidFill>
                  <a:srgbClr val="C00000"/>
                </a:solidFill>
              </a:rPr>
              <a:t>Challenges – </a:t>
            </a:r>
            <a:br>
              <a:rPr lang="en-CA" dirty="0" smtClean="0">
                <a:solidFill>
                  <a:srgbClr val="C00000"/>
                </a:solidFill>
              </a:rPr>
            </a:br>
            <a:r>
              <a:rPr lang="en-CA" dirty="0" smtClean="0">
                <a:solidFill>
                  <a:srgbClr val="C00000"/>
                </a:solidFill>
              </a:rPr>
              <a:t>Inversion</a:t>
            </a:r>
            <a:endParaRPr lang="en-CA" dirty="0">
              <a:solidFill>
                <a:srgbClr val="C00000"/>
              </a:solidFill>
            </a:endParaRPr>
          </a:p>
        </p:txBody>
      </p:sp>
      <p:pic>
        <p:nvPicPr>
          <p:cNvPr id="5" name="Content Placeholder 4" descr="VA0955 019.jpg"/>
          <p:cNvPicPr>
            <a:picLocks noGrp="1" noChangeAspect="1"/>
          </p:cNvPicPr>
          <p:nvPr>
            <p:ph sz="half" idx="1"/>
          </p:nvPr>
        </p:nvPicPr>
        <p:blipFill>
          <a:blip r:embed="rId3" cstate="print"/>
          <a:stretch>
            <a:fillRect/>
          </a:stretch>
        </p:blipFill>
        <p:spPr>
          <a:xfrm rot="-5400000">
            <a:off x="-294480" y="2817237"/>
            <a:ext cx="4727794" cy="3085884"/>
          </a:xfrm>
        </p:spPr>
      </p:pic>
      <p:sp>
        <p:nvSpPr>
          <p:cNvPr id="7" name="TextBox 6"/>
          <p:cNvSpPr txBox="1"/>
          <p:nvPr/>
        </p:nvSpPr>
        <p:spPr>
          <a:xfrm>
            <a:off x="3860800" y="6188364"/>
            <a:ext cx="4802909" cy="369332"/>
          </a:xfrm>
          <a:prstGeom prst="rect">
            <a:avLst/>
          </a:prstGeom>
          <a:noFill/>
        </p:spPr>
        <p:txBody>
          <a:bodyPr wrap="square" rtlCol="0">
            <a:spAutoFit/>
          </a:bodyPr>
          <a:lstStyle/>
          <a:p>
            <a:r>
              <a:rPr lang="en-CA" b="1" dirty="0" smtClean="0"/>
              <a:t>POOR  VISIBILITY</a:t>
            </a:r>
            <a:endParaRPr lang="en-CA" b="1" dirty="0"/>
          </a:p>
        </p:txBody>
      </p:sp>
      <p:pic>
        <p:nvPicPr>
          <p:cNvPr id="9" name="Content Placeholder 8" descr="VA0955 268.jpg"/>
          <p:cNvPicPr>
            <a:picLocks noGrp="1" noChangeAspect="1"/>
          </p:cNvPicPr>
          <p:nvPr>
            <p:ph sz="half" idx="2"/>
          </p:nvPr>
        </p:nvPicPr>
        <p:blipFill>
          <a:blip r:embed="rId4" cstate="print"/>
          <a:stretch>
            <a:fillRect/>
          </a:stretch>
        </p:blipFill>
        <p:spPr>
          <a:xfrm>
            <a:off x="4045527" y="2752436"/>
            <a:ext cx="4839855" cy="3325091"/>
          </a:xfrm>
        </p:spPr>
      </p:pic>
      <p:sp>
        <p:nvSpPr>
          <p:cNvPr id="10" name="TextBox 9"/>
          <p:cNvSpPr txBox="1"/>
          <p:nvPr/>
        </p:nvSpPr>
        <p:spPr>
          <a:xfrm>
            <a:off x="4091709" y="2022764"/>
            <a:ext cx="3094182" cy="369332"/>
          </a:xfrm>
          <a:prstGeom prst="rect">
            <a:avLst/>
          </a:prstGeom>
          <a:noFill/>
        </p:spPr>
        <p:txBody>
          <a:bodyPr wrap="square" rtlCol="0">
            <a:spAutoFit/>
          </a:bodyPr>
          <a:lstStyle/>
          <a:p>
            <a:r>
              <a:rPr lang="en-CA" b="1" dirty="0" smtClean="0">
                <a:solidFill>
                  <a:srgbClr val="C00000"/>
                </a:solidFill>
              </a:rPr>
              <a:t>     </a:t>
            </a:r>
            <a:r>
              <a:rPr lang="en-CA" b="1" dirty="0" smtClean="0"/>
              <a:t>DEAN  RIVER</a:t>
            </a:r>
            <a:endParaRPr lang="en-CA" b="1" dirty="0"/>
          </a:p>
        </p:txBody>
      </p:sp>
      <p:cxnSp>
        <p:nvCxnSpPr>
          <p:cNvPr id="12" name="Straight Arrow Connector 11"/>
          <p:cNvCxnSpPr/>
          <p:nvPr/>
        </p:nvCxnSpPr>
        <p:spPr>
          <a:xfrm>
            <a:off x="5440218" y="2382982"/>
            <a:ext cx="304800" cy="249381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318327" y="2382982"/>
            <a:ext cx="3121891" cy="389774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5039"/>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5934364" cy="1143000"/>
          </a:xfrm>
        </p:spPr>
        <p:txBody>
          <a:bodyPr/>
          <a:lstStyle/>
          <a:p>
            <a:r>
              <a:rPr lang="en-CA" dirty="0" smtClean="0">
                <a:solidFill>
                  <a:srgbClr val="C00000"/>
                </a:solidFill>
              </a:rPr>
              <a:t>Challenges – </a:t>
            </a:r>
            <a:br>
              <a:rPr lang="en-CA" dirty="0" smtClean="0">
                <a:solidFill>
                  <a:srgbClr val="C00000"/>
                </a:solidFill>
              </a:rPr>
            </a:br>
            <a:r>
              <a:rPr lang="en-CA" dirty="0" smtClean="0">
                <a:solidFill>
                  <a:srgbClr val="C00000"/>
                </a:solidFill>
              </a:rPr>
              <a:t>NOTAM</a:t>
            </a:r>
            <a:endParaRPr lang="en-CA" dirty="0">
              <a:solidFill>
                <a:srgbClr val="C00000"/>
              </a:solidFill>
            </a:endParaRPr>
          </a:p>
        </p:txBody>
      </p:sp>
      <p:pic>
        <p:nvPicPr>
          <p:cNvPr id="7" name="Content Placeholder 6" descr="notam.JPG"/>
          <p:cNvPicPr>
            <a:picLocks noGrp="1" noChangeAspect="1"/>
          </p:cNvPicPr>
          <p:nvPr>
            <p:ph idx="1"/>
          </p:nvPr>
        </p:nvPicPr>
        <p:blipFill>
          <a:blip r:embed="rId3" cstate="print"/>
          <a:stretch>
            <a:fillRect/>
          </a:stretch>
        </p:blipFill>
        <p:spPr>
          <a:xfrm rot="-10800000">
            <a:off x="2946398" y="2041231"/>
            <a:ext cx="6040583" cy="4655127"/>
          </a:xfrm>
        </p:spPr>
      </p:pic>
      <p:sp>
        <p:nvSpPr>
          <p:cNvPr id="8" name="TextBox 7"/>
          <p:cNvSpPr txBox="1"/>
          <p:nvPr/>
        </p:nvSpPr>
        <p:spPr>
          <a:xfrm>
            <a:off x="138545" y="2170545"/>
            <a:ext cx="2743200" cy="3046988"/>
          </a:xfrm>
          <a:prstGeom prst="rect">
            <a:avLst/>
          </a:prstGeom>
          <a:noFill/>
        </p:spPr>
        <p:txBody>
          <a:bodyPr wrap="square" rtlCol="0">
            <a:spAutoFit/>
          </a:bodyPr>
          <a:lstStyle/>
          <a:p>
            <a:r>
              <a:rPr lang="en-CA" sz="2400" dirty="0" smtClean="0"/>
              <a:t>Maintaining control of airspace over fire and other flight routes for helicopters engaged in fire suppression activities</a:t>
            </a:r>
            <a:endParaRPr lang="en-CA" sz="2400" dirty="0"/>
          </a:p>
        </p:txBody>
      </p:sp>
    </p:spTree>
  </p:cSld>
  <p:clrMapOvr>
    <a:masterClrMapping/>
  </p:clrMapOvr>
  <p:transition advClick="0" advTm="10156"/>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92" y="274638"/>
            <a:ext cx="8506690" cy="1143000"/>
          </a:xfrm>
        </p:spPr>
        <p:txBody>
          <a:bodyPr/>
          <a:lstStyle/>
          <a:p>
            <a:r>
              <a:rPr lang="en-CA" dirty="0" smtClean="0">
                <a:solidFill>
                  <a:srgbClr val="C00000"/>
                </a:solidFill>
              </a:rPr>
              <a:t>Environmental Impact</a:t>
            </a:r>
            <a:endParaRPr lang="en-CA" dirty="0">
              <a:solidFill>
                <a:srgbClr val="C00000"/>
              </a:solidFill>
            </a:endParaRPr>
          </a:p>
        </p:txBody>
      </p:sp>
      <p:pic>
        <p:nvPicPr>
          <p:cNvPr id="6" name="Content Placeholder 5" descr="VA0955 258.jpg"/>
          <p:cNvPicPr>
            <a:picLocks noGrp="1" noChangeAspect="1"/>
          </p:cNvPicPr>
          <p:nvPr>
            <p:ph idx="1"/>
          </p:nvPr>
        </p:nvPicPr>
        <p:blipFill>
          <a:blip r:embed="rId2" cstate="print"/>
          <a:stretch>
            <a:fillRect/>
          </a:stretch>
        </p:blipFill>
        <p:spPr>
          <a:xfrm rot="-5400000">
            <a:off x="3417491" y="2419889"/>
            <a:ext cx="5001491" cy="3874727"/>
          </a:xfrm>
        </p:spPr>
      </p:pic>
      <p:sp>
        <p:nvSpPr>
          <p:cNvPr id="7" name="TextBox 6"/>
          <p:cNvSpPr txBox="1"/>
          <p:nvPr/>
        </p:nvSpPr>
        <p:spPr>
          <a:xfrm>
            <a:off x="110836" y="1976582"/>
            <a:ext cx="3362037" cy="4031873"/>
          </a:xfrm>
          <a:prstGeom prst="rect">
            <a:avLst/>
          </a:prstGeom>
          <a:noFill/>
        </p:spPr>
        <p:txBody>
          <a:bodyPr wrap="square" rtlCol="0">
            <a:spAutoFit/>
          </a:bodyPr>
          <a:lstStyle/>
          <a:p>
            <a:r>
              <a:rPr lang="en-CA" sz="3200" dirty="0" smtClean="0"/>
              <a:t>No foam or </a:t>
            </a:r>
            <a:r>
              <a:rPr lang="en-CA" sz="3200" dirty="0" err="1" smtClean="0"/>
              <a:t>airtanker</a:t>
            </a:r>
            <a:r>
              <a:rPr lang="en-CA" sz="3200" dirty="0" smtClean="0"/>
              <a:t> retardant was used to avoid any environmental impact on the Dean river.</a:t>
            </a:r>
            <a:endParaRPr lang="en-CA" sz="3200" dirty="0"/>
          </a:p>
        </p:txBody>
      </p:sp>
    </p:spTree>
  </p:cSld>
  <p:clrMapOvr>
    <a:masterClrMapping/>
  </p:clrMapOvr>
  <p:transition advClick="0" advTm="4992"/>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72945" cy="1143000"/>
          </a:xfrm>
        </p:spPr>
        <p:txBody>
          <a:bodyPr/>
          <a:lstStyle/>
          <a:p>
            <a:r>
              <a:rPr lang="en-CA" dirty="0" smtClean="0">
                <a:solidFill>
                  <a:srgbClr val="C00000"/>
                </a:solidFill>
              </a:rPr>
              <a:t>Challenges - Environmental</a:t>
            </a:r>
            <a:endParaRPr lang="en-CA" dirty="0">
              <a:solidFill>
                <a:srgbClr val="C00000"/>
              </a:solidFill>
            </a:endParaRPr>
          </a:p>
        </p:txBody>
      </p:sp>
      <p:pic>
        <p:nvPicPr>
          <p:cNvPr id="6" name="Content Placeholder 5" descr="aug 24 A M  heli pad 1 VA0955.JPG"/>
          <p:cNvPicPr>
            <a:picLocks noGrp="1" noChangeAspect="1"/>
          </p:cNvPicPr>
          <p:nvPr>
            <p:ph sz="half" idx="1"/>
          </p:nvPr>
        </p:nvPicPr>
        <p:blipFill>
          <a:blip r:embed="rId3" cstate="print"/>
          <a:stretch>
            <a:fillRect/>
          </a:stretch>
        </p:blipFill>
        <p:spPr>
          <a:xfrm>
            <a:off x="4692073" y="2861253"/>
            <a:ext cx="4451927" cy="2856056"/>
          </a:xfrm>
        </p:spPr>
      </p:pic>
      <p:pic>
        <p:nvPicPr>
          <p:cNvPr id="7" name="Content Placeholder 6" descr="aug 18 helipad below west flank.JPG"/>
          <p:cNvPicPr>
            <a:picLocks noGrp="1" noChangeAspect="1"/>
          </p:cNvPicPr>
          <p:nvPr>
            <p:ph sz="half" idx="2"/>
          </p:nvPr>
        </p:nvPicPr>
        <p:blipFill>
          <a:blip r:embed="rId4" cstate="print"/>
          <a:stretch>
            <a:fillRect/>
          </a:stretch>
        </p:blipFill>
        <p:spPr>
          <a:xfrm>
            <a:off x="110835" y="2861253"/>
            <a:ext cx="4396509" cy="2846820"/>
          </a:xfrm>
        </p:spPr>
      </p:pic>
      <p:sp>
        <p:nvSpPr>
          <p:cNvPr id="8" name="TextBox 7"/>
          <p:cNvSpPr txBox="1"/>
          <p:nvPr/>
        </p:nvSpPr>
        <p:spPr>
          <a:xfrm>
            <a:off x="1080655" y="2336800"/>
            <a:ext cx="2299854" cy="369332"/>
          </a:xfrm>
          <a:prstGeom prst="rect">
            <a:avLst/>
          </a:prstGeom>
          <a:noFill/>
        </p:spPr>
        <p:txBody>
          <a:bodyPr wrap="square" rtlCol="0">
            <a:spAutoFit/>
          </a:bodyPr>
          <a:lstStyle/>
          <a:p>
            <a:r>
              <a:rPr lang="en-CA" b="1" dirty="0" smtClean="0"/>
              <a:t>       BEFORE</a:t>
            </a:r>
            <a:endParaRPr lang="en-CA" b="1" dirty="0"/>
          </a:p>
        </p:txBody>
      </p:sp>
      <p:sp>
        <p:nvSpPr>
          <p:cNvPr id="9" name="TextBox 8"/>
          <p:cNvSpPr txBox="1"/>
          <p:nvPr/>
        </p:nvSpPr>
        <p:spPr>
          <a:xfrm>
            <a:off x="6012873" y="2346036"/>
            <a:ext cx="1847272" cy="369332"/>
          </a:xfrm>
          <a:prstGeom prst="rect">
            <a:avLst/>
          </a:prstGeom>
          <a:noFill/>
        </p:spPr>
        <p:txBody>
          <a:bodyPr wrap="square" rtlCol="0">
            <a:spAutoFit/>
          </a:bodyPr>
          <a:lstStyle/>
          <a:p>
            <a:r>
              <a:rPr lang="en-CA" b="1" dirty="0" smtClean="0"/>
              <a:t>AFTER</a:t>
            </a:r>
            <a:endParaRPr lang="en-CA" b="1" dirty="0"/>
          </a:p>
        </p:txBody>
      </p:sp>
      <p:sp>
        <p:nvSpPr>
          <p:cNvPr id="10" name="TextBox 9"/>
          <p:cNvSpPr txBox="1"/>
          <p:nvPr/>
        </p:nvSpPr>
        <p:spPr>
          <a:xfrm>
            <a:off x="637309" y="5957455"/>
            <a:ext cx="4211782" cy="369332"/>
          </a:xfrm>
          <a:prstGeom prst="rect">
            <a:avLst/>
          </a:prstGeom>
          <a:noFill/>
        </p:spPr>
        <p:txBody>
          <a:bodyPr wrap="square" rtlCol="0">
            <a:spAutoFit/>
          </a:bodyPr>
          <a:lstStyle/>
          <a:p>
            <a:r>
              <a:rPr lang="en-CA" b="1" dirty="0" smtClean="0"/>
              <a:t>MOST  DEBRIS  REMOVED</a:t>
            </a:r>
            <a:endParaRPr lang="en-CA" b="1" dirty="0"/>
          </a:p>
        </p:txBody>
      </p:sp>
      <p:cxnSp>
        <p:nvCxnSpPr>
          <p:cNvPr id="12" name="Straight Arrow Connector 11"/>
          <p:cNvCxnSpPr/>
          <p:nvPr/>
        </p:nvCxnSpPr>
        <p:spPr>
          <a:xfrm flipV="1">
            <a:off x="2198255" y="4849091"/>
            <a:ext cx="498763" cy="109912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3066473" y="3999345"/>
            <a:ext cx="138545" cy="18380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Click="0" advTm="5148"/>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7827818" cy="1143000"/>
          </a:xfrm>
        </p:spPr>
        <p:txBody>
          <a:bodyPr/>
          <a:lstStyle/>
          <a:p>
            <a:r>
              <a:rPr lang="en-CA" dirty="0" smtClean="0">
                <a:solidFill>
                  <a:srgbClr val="C00000"/>
                </a:solidFill>
              </a:rPr>
              <a:t>Technology – Scan Maps</a:t>
            </a:r>
            <a:endParaRPr lang="en-CA" dirty="0">
              <a:solidFill>
                <a:srgbClr val="C00000"/>
              </a:solidFill>
            </a:endParaRPr>
          </a:p>
        </p:txBody>
      </p:sp>
      <p:pic>
        <p:nvPicPr>
          <p:cNvPr id="7" name="Content Placeholder 6" descr="AWIS SCAN.JPG"/>
          <p:cNvPicPr>
            <a:picLocks noGrp="1" noChangeAspect="1"/>
          </p:cNvPicPr>
          <p:nvPr>
            <p:ph idx="1"/>
          </p:nvPr>
        </p:nvPicPr>
        <p:blipFill>
          <a:blip r:embed="rId3" cstate="print"/>
          <a:stretch>
            <a:fillRect/>
          </a:stretch>
        </p:blipFill>
        <p:spPr>
          <a:xfrm>
            <a:off x="1232371" y="2283691"/>
            <a:ext cx="6476058" cy="4221163"/>
          </a:xfrm>
        </p:spPr>
      </p:pic>
    </p:spTree>
  </p:cSld>
  <p:clrMapOvr>
    <a:masterClrMapping/>
  </p:clrMapOvr>
  <p:transition advClick="0" advTm="5569"/>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0473" cy="1143000"/>
          </a:xfrm>
        </p:spPr>
        <p:txBody>
          <a:bodyPr/>
          <a:lstStyle/>
          <a:p>
            <a:r>
              <a:rPr lang="en-CA" dirty="0" smtClean="0">
                <a:solidFill>
                  <a:srgbClr val="C00000"/>
                </a:solidFill>
              </a:rPr>
              <a:t>Technology – GIS</a:t>
            </a:r>
            <a:endParaRPr lang="en-CA" dirty="0">
              <a:solidFill>
                <a:srgbClr val="C00000"/>
              </a:solidFill>
            </a:endParaRPr>
          </a:p>
        </p:txBody>
      </p:sp>
      <p:pic>
        <p:nvPicPr>
          <p:cNvPr id="4" name="Content Placeholder 3" descr="sept 10 map.JPG"/>
          <p:cNvPicPr>
            <a:picLocks noGrp="1" noChangeAspect="1"/>
          </p:cNvPicPr>
          <p:nvPr>
            <p:ph idx="1"/>
          </p:nvPr>
        </p:nvPicPr>
        <p:blipFill>
          <a:blip r:embed="rId3" cstate="print"/>
          <a:stretch>
            <a:fillRect/>
          </a:stretch>
        </p:blipFill>
        <p:spPr>
          <a:xfrm>
            <a:off x="1927370" y="2283691"/>
            <a:ext cx="5437041" cy="4221163"/>
          </a:xfrm>
        </p:spPr>
      </p:pic>
    </p:spTree>
  </p:cSld>
  <p:clrMapOvr>
    <a:masterClrMapping/>
  </p:clrMapOvr>
  <p:transition advClick="0" advTm="5475"/>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C00000"/>
                </a:solidFill>
              </a:rPr>
              <a:t>Results</a:t>
            </a:r>
            <a:endParaRPr lang="en-CA" dirty="0">
              <a:solidFill>
                <a:srgbClr val="C00000"/>
              </a:solidFill>
            </a:endParaRPr>
          </a:p>
        </p:txBody>
      </p:sp>
      <p:pic>
        <p:nvPicPr>
          <p:cNvPr id="1026" name="Picture 2" descr="E:\home computer\h drive\Fire Pics\fire 2010\2010 photo\VA0955\VA0955 all photos\VA0955 238.jpg"/>
          <p:cNvPicPr>
            <a:picLocks noGrp="1" noChangeAspect="1" noChangeArrowheads="1"/>
          </p:cNvPicPr>
          <p:nvPr>
            <p:ph idx="1"/>
          </p:nvPr>
        </p:nvPicPr>
        <p:blipFill>
          <a:blip r:embed="rId2" cstate="print"/>
          <a:srcRect/>
          <a:stretch>
            <a:fillRect/>
          </a:stretch>
        </p:blipFill>
        <p:spPr bwMode="auto">
          <a:xfrm>
            <a:off x="341744" y="1905000"/>
            <a:ext cx="8488219" cy="4717473"/>
          </a:xfrm>
          <a:prstGeom prst="rect">
            <a:avLst/>
          </a:prstGeom>
          <a:noFill/>
        </p:spPr>
      </p:pic>
      <p:sp>
        <p:nvSpPr>
          <p:cNvPr id="7" name="TextBox 6"/>
          <p:cNvSpPr txBox="1"/>
          <p:nvPr/>
        </p:nvSpPr>
        <p:spPr>
          <a:xfrm>
            <a:off x="554182" y="4823927"/>
            <a:ext cx="6453108" cy="1631216"/>
          </a:xfrm>
          <a:prstGeom prst="rect">
            <a:avLst/>
          </a:prstGeom>
          <a:solidFill>
            <a:srgbClr val="C9AE91">
              <a:alpha val="64000"/>
            </a:srgbClr>
          </a:solidFill>
        </p:spPr>
        <p:txBody>
          <a:bodyPr wrap="square" rtlCol="0">
            <a:spAutoFit/>
          </a:bodyPr>
          <a:lstStyle/>
          <a:p>
            <a:r>
              <a:rPr lang="en-CA" b="1" dirty="0" smtClean="0">
                <a:solidFill>
                  <a:srgbClr val="4C2E49"/>
                </a:solidFill>
              </a:rPr>
              <a:t> </a:t>
            </a:r>
            <a:r>
              <a:rPr lang="en-CA" sz="2800" b="1" dirty="0" smtClean="0">
                <a:solidFill>
                  <a:srgbClr val="4C2E49"/>
                </a:solidFill>
              </a:rPr>
              <a:t>Control Objectives Met</a:t>
            </a:r>
          </a:p>
          <a:p>
            <a:pPr>
              <a:buFont typeface="Arial" pitchFamily="34" charset="0"/>
              <a:buChar char="•"/>
            </a:pPr>
            <a:r>
              <a:rPr lang="en-CA" b="1" dirty="0" smtClean="0">
                <a:solidFill>
                  <a:srgbClr val="4C2E49"/>
                </a:solidFill>
              </a:rPr>
              <a:t>No further fire movement to west</a:t>
            </a:r>
          </a:p>
          <a:p>
            <a:pPr>
              <a:buFont typeface="Arial" pitchFamily="34" charset="0"/>
              <a:buChar char="•"/>
            </a:pPr>
            <a:r>
              <a:rPr lang="en-CA" b="1" dirty="0" err="1" smtClean="0">
                <a:solidFill>
                  <a:srgbClr val="4C2E49"/>
                </a:solidFill>
              </a:rPr>
              <a:t>Hodson’s</a:t>
            </a:r>
            <a:r>
              <a:rPr lang="en-CA" b="1" dirty="0" smtClean="0">
                <a:solidFill>
                  <a:srgbClr val="4C2E49"/>
                </a:solidFill>
              </a:rPr>
              <a:t> upper cabins saved</a:t>
            </a:r>
          </a:p>
          <a:p>
            <a:pPr>
              <a:buFont typeface="Arial" pitchFamily="34" charset="0"/>
              <a:buChar char="•"/>
            </a:pPr>
            <a:r>
              <a:rPr lang="en-CA" b="1" dirty="0" smtClean="0">
                <a:solidFill>
                  <a:srgbClr val="4C2E49"/>
                </a:solidFill>
              </a:rPr>
              <a:t>Eventually evacuation order was lifted when wet weather systems moved into the area in early September</a:t>
            </a:r>
            <a:endParaRPr lang="en-CA" b="1" dirty="0">
              <a:solidFill>
                <a:srgbClr val="4C2E49"/>
              </a:solidFill>
            </a:endParaRPr>
          </a:p>
        </p:txBody>
      </p:sp>
    </p:spTree>
  </p:cSld>
  <p:clrMapOvr>
    <a:masterClrMapping/>
  </p:clrMapOvr>
  <p:transition advClick="0" advTm="10218"/>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CA" b="1" dirty="0" smtClean="0">
                <a:solidFill>
                  <a:srgbClr val="C00000"/>
                </a:solidFill>
              </a:rPr>
              <a:t>Dean Fire 2011</a:t>
            </a:r>
            <a:endParaRPr lang="en-CA" b="1" dirty="0">
              <a:solidFill>
                <a:srgbClr val="C00000"/>
              </a:solidFill>
            </a:endParaRPr>
          </a:p>
        </p:txBody>
      </p:sp>
      <p:pic>
        <p:nvPicPr>
          <p:cNvPr id="7" name="Content Placeholder 6" descr="aug 19 slope driven VA0955.JPG"/>
          <p:cNvPicPr>
            <a:picLocks noGrp="1" noChangeAspect="1"/>
          </p:cNvPicPr>
          <p:nvPr>
            <p:ph sz="half" idx="1"/>
          </p:nvPr>
        </p:nvPicPr>
        <p:blipFill>
          <a:blip r:embed="rId2" cstate="print"/>
          <a:stretch>
            <a:fillRect/>
          </a:stretch>
        </p:blipFill>
        <p:spPr>
          <a:xfrm>
            <a:off x="258618" y="1905000"/>
            <a:ext cx="3183411" cy="4800600"/>
          </a:xfrm>
        </p:spPr>
      </p:pic>
      <p:pic>
        <p:nvPicPr>
          <p:cNvPr id="2050" name="Picture 2" descr="E:\home computer\h drive\Fire Pics\fire 2010\2010 photo\VA0955\VA0955 all photos\VA0955 231.jpg"/>
          <p:cNvPicPr>
            <a:picLocks noGrp="1" noChangeAspect="1" noChangeArrowheads="1"/>
          </p:cNvPicPr>
          <p:nvPr>
            <p:ph sz="half" idx="2"/>
          </p:nvPr>
        </p:nvPicPr>
        <p:blipFill>
          <a:blip r:embed="rId3" cstate="print"/>
          <a:srcRect/>
          <a:stretch>
            <a:fillRect/>
          </a:stretch>
        </p:blipFill>
        <p:spPr bwMode="auto">
          <a:xfrm>
            <a:off x="3833091" y="2879725"/>
            <a:ext cx="5126182" cy="3401002"/>
          </a:xfrm>
          <a:prstGeom prst="rect">
            <a:avLst/>
          </a:prstGeom>
          <a:noFill/>
        </p:spPr>
      </p:pic>
    </p:spTree>
  </p:cSld>
  <p:clrMapOvr>
    <a:masterClrMapping/>
  </p:clrMapOvr>
  <p:transition advClick="0" advTm="15"/>
  <p:timing>
    <p:tnLst>
      <p:par>
        <p:cTn id="1" dur="indefinite" restart="never" nodeType="tmRoot"/>
      </p:par>
    </p:tnLst>
  </p:timing>
</p:sld>
</file>

<file path=ppt/theme/theme1.xml><?xml version="1.0" encoding="utf-8"?>
<a:theme xmlns:a="http://schemas.openxmlformats.org/drawingml/2006/main" name="Default Design">
  <a:themeElements>
    <a:clrScheme name="Default Design 16">
      <a:dk1>
        <a:srgbClr val="808080"/>
      </a:dk1>
      <a:lt1>
        <a:srgbClr val="C9AE91"/>
      </a:lt1>
      <a:dk2>
        <a:srgbClr val="676D87"/>
      </a:dk2>
      <a:lt2>
        <a:srgbClr val="676D91"/>
      </a:lt2>
      <a:accent1>
        <a:srgbClr val="BBE0E3"/>
      </a:accent1>
      <a:accent2>
        <a:srgbClr val="333399"/>
      </a:accent2>
      <a:accent3>
        <a:srgbClr val="B8BAC3"/>
      </a:accent3>
      <a:accent4>
        <a:srgbClr val="AB947B"/>
      </a:accent4>
      <a:accent5>
        <a:srgbClr val="DAEDEF"/>
      </a:accent5>
      <a:accent6>
        <a:srgbClr val="2D2D8A"/>
      </a:accent6>
      <a:hlink>
        <a:srgbClr val="009999"/>
      </a:hlink>
      <a:folHlink>
        <a:srgbClr val="99CC00"/>
      </a:folHlink>
    </a:clrScheme>
    <a:fontScheme name="Default Design">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616B8D"/>
        </a:lt1>
        <a:dk2>
          <a:srgbClr val="000000"/>
        </a:dk2>
        <a:lt2>
          <a:srgbClr val="808080"/>
        </a:lt2>
        <a:accent1>
          <a:srgbClr val="BBE0E3"/>
        </a:accent1>
        <a:accent2>
          <a:srgbClr val="333399"/>
        </a:accent2>
        <a:accent3>
          <a:srgbClr val="B7BAC5"/>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676D87"/>
        </a:lt1>
        <a:dk2>
          <a:srgbClr val="000000"/>
        </a:dk2>
        <a:lt2>
          <a:srgbClr val="808080"/>
        </a:lt2>
        <a:accent1>
          <a:srgbClr val="BBE0E3"/>
        </a:accent1>
        <a:accent2>
          <a:srgbClr val="333399"/>
        </a:accent2>
        <a:accent3>
          <a:srgbClr val="B8BAC3"/>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5">
        <a:dk1>
          <a:srgbClr val="808080"/>
        </a:dk1>
        <a:lt1>
          <a:srgbClr val="C9AE91"/>
        </a:lt1>
        <a:dk2>
          <a:srgbClr val="676D87"/>
        </a:dk2>
        <a:lt2>
          <a:srgbClr val="000000"/>
        </a:lt2>
        <a:accent1>
          <a:srgbClr val="BBE0E3"/>
        </a:accent1>
        <a:accent2>
          <a:srgbClr val="333399"/>
        </a:accent2>
        <a:accent3>
          <a:srgbClr val="B8BAC3"/>
        </a:accent3>
        <a:accent4>
          <a:srgbClr val="AB947B"/>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Default Design 16">
        <a:dk1>
          <a:srgbClr val="808080"/>
        </a:dk1>
        <a:lt1>
          <a:srgbClr val="C9AE91"/>
        </a:lt1>
        <a:dk2>
          <a:srgbClr val="676D87"/>
        </a:dk2>
        <a:lt2>
          <a:srgbClr val="676D91"/>
        </a:lt2>
        <a:accent1>
          <a:srgbClr val="BBE0E3"/>
        </a:accent1>
        <a:accent2>
          <a:srgbClr val="333399"/>
        </a:accent2>
        <a:accent3>
          <a:srgbClr val="B8BAC3"/>
        </a:accent3>
        <a:accent4>
          <a:srgbClr val="AB947B"/>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1844</TotalTime>
  <Words>1763</Words>
  <Application>Microsoft Office PowerPoint</Application>
  <PresentationFormat>On-screen Show (4:3)</PresentationFormat>
  <Paragraphs>143</Paragraphs>
  <Slides>34</Slides>
  <Notes>28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Default Design</vt:lpstr>
      <vt:lpstr>VA0955 Dean River</vt:lpstr>
      <vt:lpstr>History</vt:lpstr>
      <vt:lpstr>Aug. 2, Lightning Map</vt:lpstr>
      <vt:lpstr>Evacuation Order</vt:lpstr>
      <vt:lpstr>Incident Commander</vt:lpstr>
      <vt:lpstr>Provincial Situation</vt:lpstr>
      <vt:lpstr>Priorities  - Aug. 17</vt:lpstr>
      <vt:lpstr>Priorities – Aug. 17</vt:lpstr>
      <vt:lpstr>Fire Weather</vt:lpstr>
      <vt:lpstr>Blow Up- Aug. 18th </vt:lpstr>
      <vt:lpstr>Fire Growth</vt:lpstr>
      <vt:lpstr>Fire Activity- Aug 19th </vt:lpstr>
      <vt:lpstr>The Plan - Cabins</vt:lpstr>
      <vt:lpstr>Cabin Overview</vt:lpstr>
      <vt:lpstr>Implementing Plan – Controlled Burn</vt:lpstr>
      <vt:lpstr>Burn Out</vt:lpstr>
      <vt:lpstr>The Plan – West Flank</vt:lpstr>
      <vt:lpstr>North Side - River</vt:lpstr>
      <vt:lpstr>South Side – River</vt:lpstr>
      <vt:lpstr>Implementing Plan –  North West Flank</vt:lpstr>
      <vt:lpstr>Implementing Plan –  Southwest Flank</vt:lpstr>
      <vt:lpstr>Evacuation Trigger Points</vt:lpstr>
      <vt:lpstr>LOOKOUTS</vt:lpstr>
      <vt:lpstr>Communications</vt:lpstr>
      <vt:lpstr>Losses – Trapper Cabin</vt:lpstr>
      <vt:lpstr>Other Challenges –  location</vt:lpstr>
      <vt:lpstr>Challenges –  Inversion</vt:lpstr>
      <vt:lpstr>Challenges –  NOTAM</vt:lpstr>
      <vt:lpstr>Environmental Impact</vt:lpstr>
      <vt:lpstr>Challenges - Environmental</vt:lpstr>
      <vt:lpstr>Technology – Scan Maps</vt:lpstr>
      <vt:lpstr>Technology – GIS</vt:lpstr>
      <vt:lpstr>Results</vt:lpstr>
      <vt:lpstr>Dean Fire 2011</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Donna  MacPherson</dc:creator>
  <cp:lastModifiedBy>dgmacphe</cp:lastModifiedBy>
  <cp:revision>163</cp:revision>
  <dcterms:created xsi:type="dcterms:W3CDTF">2009-02-19T17:48:06Z</dcterms:created>
  <dcterms:modified xsi:type="dcterms:W3CDTF">2012-06-04T22:06:40Z</dcterms:modified>
</cp:coreProperties>
</file>